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62"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325" r:id="rId35"/>
    <p:sldId id="326" r:id="rId36"/>
    <p:sldId id="327" r:id="rId37"/>
    <p:sldId id="328" r:id="rId38"/>
    <p:sldId id="329" r:id="rId39"/>
    <p:sldId id="330" r:id="rId40"/>
    <p:sldId id="331" r:id="rId41"/>
    <p:sldId id="332" r:id="rId42"/>
    <p:sldId id="333" r:id="rId43"/>
    <p:sldId id="334" r:id="rId44"/>
    <p:sldId id="335" r:id="rId45"/>
    <p:sldId id="336" r:id="rId46"/>
    <p:sldId id="337" r:id="rId47"/>
    <p:sldId id="338" r:id="rId48"/>
    <p:sldId id="339" r:id="rId49"/>
    <p:sldId id="340" r:id="rId50"/>
    <p:sldId id="341" r:id="rId51"/>
    <p:sldId id="342" r:id="rId52"/>
    <p:sldId id="343" r:id="rId53"/>
    <p:sldId id="344" r:id="rId54"/>
    <p:sldId id="345" r:id="rId55"/>
    <p:sldId id="346" r:id="rId56"/>
    <p:sldId id="347" r:id="rId57"/>
    <p:sldId id="348" r:id="rId58"/>
    <p:sldId id="349" r:id="rId59"/>
    <p:sldId id="350" r:id="rId60"/>
    <p:sldId id="351" r:id="rId61"/>
    <p:sldId id="352" r:id="rId62"/>
    <p:sldId id="353" r:id="rId63"/>
    <p:sldId id="354" r:id="rId64"/>
    <p:sldId id="355" r:id="rId65"/>
    <p:sldId id="356" r:id="rId66"/>
    <p:sldId id="357" r:id="rId67"/>
    <p:sldId id="358" r:id="rId68"/>
    <p:sldId id="359" r:id="rId69"/>
    <p:sldId id="360" r:id="rId70"/>
    <p:sldId id="361" r:id="rId71"/>
    <p:sldId id="289" r:id="rId72"/>
    <p:sldId id="290" r:id="rId73"/>
    <p:sldId id="291" r:id="rId74"/>
    <p:sldId id="292" r:id="rId75"/>
    <p:sldId id="293" r:id="rId76"/>
    <p:sldId id="294" r:id="rId77"/>
    <p:sldId id="295" r:id="rId78"/>
    <p:sldId id="296" r:id="rId79"/>
    <p:sldId id="297" r:id="rId80"/>
    <p:sldId id="298" r:id="rId81"/>
    <p:sldId id="299" r:id="rId82"/>
    <p:sldId id="300" r:id="rId83"/>
    <p:sldId id="301" r:id="rId84"/>
    <p:sldId id="302" r:id="rId85"/>
    <p:sldId id="303" r:id="rId86"/>
    <p:sldId id="304" r:id="rId87"/>
    <p:sldId id="305" r:id="rId88"/>
    <p:sldId id="306" r:id="rId89"/>
    <p:sldId id="307" r:id="rId90"/>
    <p:sldId id="308" r:id="rId91"/>
    <p:sldId id="309" r:id="rId92"/>
    <p:sldId id="310" r:id="rId93"/>
    <p:sldId id="311" r:id="rId94"/>
    <p:sldId id="312" r:id="rId95"/>
    <p:sldId id="313" r:id="rId96"/>
    <p:sldId id="314" r:id="rId97"/>
    <p:sldId id="315" r:id="rId98"/>
    <p:sldId id="316" r:id="rId99"/>
    <p:sldId id="317" r:id="rId100"/>
    <p:sldId id="318" r:id="rId101"/>
    <p:sldId id="319" r:id="rId102"/>
    <p:sldId id="320" r:id="rId103"/>
    <p:sldId id="321" r:id="rId104"/>
    <p:sldId id="322" r:id="rId105"/>
    <p:sldId id="323" r:id="rId106"/>
    <p:sldId id="324" r:id="rId10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F9829151-CA2B-4CD7-917A-9AE0A3BCE61A}" type="datetimeFigureOut">
              <a:rPr lang="pt-BR" smtClean="0"/>
              <a:t>17/10/2018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B302F45-005C-43F5-B71F-8AFF0CAA56BE}" type="slidenum">
              <a:rPr lang="pt-BR" smtClean="0"/>
              <a:t>‹nº›</a:t>
            </a:fld>
            <a:endParaRPr lang="pt-BR"/>
          </a:p>
        </p:txBody>
      </p:sp>
    </p:spTree>
    <p:extLst>
      <p:ext uri="{BB962C8B-B14F-4D97-AF65-F5344CB8AC3E}">
        <p14:creationId xmlns:p14="http://schemas.microsoft.com/office/powerpoint/2010/main" val="1715585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9829151-CA2B-4CD7-917A-9AE0A3BCE61A}" type="datetimeFigureOut">
              <a:rPr lang="pt-BR" smtClean="0"/>
              <a:t>17/10/2018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B302F45-005C-43F5-B71F-8AFF0CAA56BE}" type="slidenum">
              <a:rPr lang="pt-BR" smtClean="0"/>
              <a:t>‹nº›</a:t>
            </a:fld>
            <a:endParaRPr lang="pt-BR"/>
          </a:p>
        </p:txBody>
      </p:sp>
    </p:spTree>
    <p:extLst>
      <p:ext uri="{BB962C8B-B14F-4D97-AF65-F5344CB8AC3E}">
        <p14:creationId xmlns:p14="http://schemas.microsoft.com/office/powerpoint/2010/main" val="315527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9829151-CA2B-4CD7-917A-9AE0A3BCE61A}" type="datetimeFigureOut">
              <a:rPr lang="pt-BR" smtClean="0"/>
              <a:t>17/10/2018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B302F45-005C-43F5-B71F-8AFF0CAA56BE}" type="slidenum">
              <a:rPr lang="pt-BR" smtClean="0"/>
              <a:t>‹nº›</a:t>
            </a:fld>
            <a:endParaRPr lang="pt-BR"/>
          </a:p>
        </p:txBody>
      </p:sp>
    </p:spTree>
    <p:extLst>
      <p:ext uri="{BB962C8B-B14F-4D97-AF65-F5344CB8AC3E}">
        <p14:creationId xmlns:p14="http://schemas.microsoft.com/office/powerpoint/2010/main" val="203991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9829151-CA2B-4CD7-917A-9AE0A3BCE61A}" type="datetimeFigureOut">
              <a:rPr lang="pt-BR" smtClean="0"/>
              <a:t>17/10/2018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B302F45-005C-43F5-B71F-8AFF0CAA56BE}" type="slidenum">
              <a:rPr lang="pt-BR" smtClean="0"/>
              <a:t>‹nº›</a:t>
            </a:fld>
            <a:endParaRPr lang="pt-BR"/>
          </a:p>
        </p:txBody>
      </p:sp>
    </p:spTree>
    <p:extLst>
      <p:ext uri="{BB962C8B-B14F-4D97-AF65-F5344CB8AC3E}">
        <p14:creationId xmlns:p14="http://schemas.microsoft.com/office/powerpoint/2010/main" val="2705633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Editar estilos de texto Mestre</a:t>
            </a:r>
          </a:p>
        </p:txBody>
      </p:sp>
      <p:sp>
        <p:nvSpPr>
          <p:cNvPr id="4" name="Espaço Reservado para Data 3"/>
          <p:cNvSpPr>
            <a:spLocks noGrp="1"/>
          </p:cNvSpPr>
          <p:nvPr>
            <p:ph type="dt" sz="half" idx="10"/>
          </p:nvPr>
        </p:nvSpPr>
        <p:spPr/>
        <p:txBody>
          <a:bodyPr/>
          <a:lstStyle/>
          <a:p>
            <a:fld id="{F9829151-CA2B-4CD7-917A-9AE0A3BCE61A}" type="datetimeFigureOut">
              <a:rPr lang="pt-BR" smtClean="0"/>
              <a:t>17/10/2018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3B302F45-005C-43F5-B71F-8AFF0CAA56BE}" type="slidenum">
              <a:rPr lang="pt-BR" smtClean="0"/>
              <a:t>‹nº›</a:t>
            </a:fld>
            <a:endParaRPr lang="pt-BR"/>
          </a:p>
        </p:txBody>
      </p:sp>
    </p:spTree>
    <p:extLst>
      <p:ext uri="{BB962C8B-B14F-4D97-AF65-F5344CB8AC3E}">
        <p14:creationId xmlns:p14="http://schemas.microsoft.com/office/powerpoint/2010/main" val="861682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F9829151-CA2B-4CD7-917A-9AE0A3BCE61A}" type="datetimeFigureOut">
              <a:rPr lang="pt-BR" smtClean="0"/>
              <a:t>17/10/2018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B302F45-005C-43F5-B71F-8AFF0CAA56BE}" type="slidenum">
              <a:rPr lang="pt-BR" smtClean="0"/>
              <a:t>‹nº›</a:t>
            </a:fld>
            <a:endParaRPr lang="pt-BR"/>
          </a:p>
        </p:txBody>
      </p:sp>
    </p:spTree>
    <p:extLst>
      <p:ext uri="{BB962C8B-B14F-4D97-AF65-F5344CB8AC3E}">
        <p14:creationId xmlns:p14="http://schemas.microsoft.com/office/powerpoint/2010/main" val="2932777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F9829151-CA2B-4CD7-917A-9AE0A3BCE61A}" type="datetimeFigureOut">
              <a:rPr lang="pt-BR" smtClean="0"/>
              <a:t>17/10/2018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3B302F45-005C-43F5-B71F-8AFF0CAA56BE}" type="slidenum">
              <a:rPr lang="pt-BR" smtClean="0"/>
              <a:t>‹nº›</a:t>
            </a:fld>
            <a:endParaRPr lang="pt-BR"/>
          </a:p>
        </p:txBody>
      </p:sp>
    </p:spTree>
    <p:extLst>
      <p:ext uri="{BB962C8B-B14F-4D97-AF65-F5344CB8AC3E}">
        <p14:creationId xmlns:p14="http://schemas.microsoft.com/office/powerpoint/2010/main" val="3610811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F9829151-CA2B-4CD7-917A-9AE0A3BCE61A}" type="datetimeFigureOut">
              <a:rPr lang="pt-BR" smtClean="0"/>
              <a:t>17/10/2018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3B302F45-005C-43F5-B71F-8AFF0CAA56BE}" type="slidenum">
              <a:rPr lang="pt-BR" smtClean="0"/>
              <a:t>‹nº›</a:t>
            </a:fld>
            <a:endParaRPr lang="pt-BR"/>
          </a:p>
        </p:txBody>
      </p:sp>
    </p:spTree>
    <p:extLst>
      <p:ext uri="{BB962C8B-B14F-4D97-AF65-F5344CB8AC3E}">
        <p14:creationId xmlns:p14="http://schemas.microsoft.com/office/powerpoint/2010/main" val="3941172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9829151-CA2B-4CD7-917A-9AE0A3BCE61A}" type="datetimeFigureOut">
              <a:rPr lang="pt-BR" smtClean="0"/>
              <a:t>17/10/2018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3B302F45-005C-43F5-B71F-8AFF0CAA56BE}" type="slidenum">
              <a:rPr lang="pt-BR" smtClean="0"/>
              <a:t>‹nº›</a:t>
            </a:fld>
            <a:endParaRPr lang="pt-BR"/>
          </a:p>
        </p:txBody>
      </p:sp>
    </p:spTree>
    <p:extLst>
      <p:ext uri="{BB962C8B-B14F-4D97-AF65-F5344CB8AC3E}">
        <p14:creationId xmlns:p14="http://schemas.microsoft.com/office/powerpoint/2010/main" val="1498164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F9829151-CA2B-4CD7-917A-9AE0A3BCE61A}" type="datetimeFigureOut">
              <a:rPr lang="pt-BR" smtClean="0"/>
              <a:t>17/10/2018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B302F45-005C-43F5-B71F-8AFF0CAA56BE}" type="slidenum">
              <a:rPr lang="pt-BR" smtClean="0"/>
              <a:t>‹nº›</a:t>
            </a:fld>
            <a:endParaRPr lang="pt-BR"/>
          </a:p>
        </p:txBody>
      </p:sp>
    </p:spTree>
    <p:extLst>
      <p:ext uri="{BB962C8B-B14F-4D97-AF65-F5344CB8AC3E}">
        <p14:creationId xmlns:p14="http://schemas.microsoft.com/office/powerpoint/2010/main" val="3231100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Editar estilos de texto Mestre</a:t>
            </a:r>
          </a:p>
        </p:txBody>
      </p:sp>
      <p:sp>
        <p:nvSpPr>
          <p:cNvPr id="5" name="Espaço Reservado para Data 4"/>
          <p:cNvSpPr>
            <a:spLocks noGrp="1"/>
          </p:cNvSpPr>
          <p:nvPr>
            <p:ph type="dt" sz="half" idx="10"/>
          </p:nvPr>
        </p:nvSpPr>
        <p:spPr/>
        <p:txBody>
          <a:bodyPr/>
          <a:lstStyle/>
          <a:p>
            <a:fld id="{F9829151-CA2B-4CD7-917A-9AE0A3BCE61A}" type="datetimeFigureOut">
              <a:rPr lang="pt-BR" smtClean="0"/>
              <a:t>17/10/2018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3B302F45-005C-43F5-B71F-8AFF0CAA56BE}" type="slidenum">
              <a:rPr lang="pt-BR" smtClean="0"/>
              <a:t>‹nº›</a:t>
            </a:fld>
            <a:endParaRPr lang="pt-BR"/>
          </a:p>
        </p:txBody>
      </p:sp>
    </p:spTree>
    <p:extLst>
      <p:ext uri="{BB962C8B-B14F-4D97-AF65-F5344CB8AC3E}">
        <p14:creationId xmlns:p14="http://schemas.microsoft.com/office/powerpoint/2010/main" val="2243853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Editar estilos de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29151-CA2B-4CD7-917A-9AE0A3BCE61A}" type="datetimeFigureOut">
              <a:rPr lang="pt-BR" smtClean="0"/>
              <a:t>17/10/2018</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302F45-005C-43F5-B71F-8AFF0CAA56BE}" type="slidenum">
              <a:rPr lang="pt-BR" smtClean="0"/>
              <a:t>‹nº›</a:t>
            </a:fld>
            <a:endParaRPr lang="pt-BR"/>
          </a:p>
        </p:txBody>
      </p:sp>
    </p:spTree>
    <p:extLst>
      <p:ext uri="{BB962C8B-B14F-4D97-AF65-F5344CB8AC3E}">
        <p14:creationId xmlns:p14="http://schemas.microsoft.com/office/powerpoint/2010/main" val="3385480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NUL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het.colorado.edu/sims/html/circuit-construction-kit-dc/latest/circuit-construction-kit-dc_en.html" TargetMode="Externa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het.colorado.edu/sims/html/circuit-construction-kit-dc/latest/circuit-construction-kit-dc_en.html" TargetMode="Externa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het.colorado.edu/sims/html/capacitor-lab-basics/latest/capacitor-lab-basics_en.html"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het.colorado.edu/sims/html/circuit-construction-kit-dc/latest/circuit-construction-kit-dc_en.html" TargetMode="Externa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het.colorado.edu/sims/html/circuit-construction-kit-dc/latest/circuit-construction-kit-dc_en.html" TargetMode="Externa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gif"/><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gif"/><Relationship Id="rId4" Type="http://schemas.openxmlformats.org/officeDocument/2006/relationships/image" Target="../media/image45.gif"/></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het.colorado.edu/sims/html/circuit-construction-kit-dc/latest/circuit-construction-kit-dc_en.html" TargetMode="Externa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het.colorado.edu/sims/html/circuit-construction-kit-dc/latest/circuit-construction-kit-dc_en.html" TargetMode="Externa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8.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gif"/><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gif"/><Relationship Id="rId4" Type="http://schemas.openxmlformats.org/officeDocument/2006/relationships/image" Target="../media/image45.gif"/></Relationships>
</file>

<file path=ppt/slides/_rels/slide59.xml.rels><?xml version="1.0" encoding="UTF-8" standalone="yes"?>
<Relationships xmlns="http://schemas.openxmlformats.org/package/2006/relationships"><Relationship Id="rId3" Type="http://schemas.openxmlformats.org/officeDocument/2006/relationships/image" Target="../media/image74.gif"/><Relationship Id="rId2" Type="http://schemas.openxmlformats.org/officeDocument/2006/relationships/image" Target="../media/image73.gif"/><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gif"/><Relationship Id="rId4" Type="http://schemas.openxmlformats.org/officeDocument/2006/relationships/image" Target="../media/image75.gif"/></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6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het.colorado.edu/sims/html/charges-and-fields/latest/charges-and-fields_en.html" TargetMode="External"/><Relationship Id="rId1" Type="http://schemas.openxmlformats.org/officeDocument/2006/relationships/slideLayout" Target="../slideLayouts/slideLayout1.xml"/><Relationship Id="rId5" Type="http://schemas.openxmlformats.org/officeDocument/2006/relationships/image" Target="../media/image84.png"/><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image" Target="../media/image85.gif"/><Relationship Id="rId2" Type="http://schemas.openxmlformats.org/officeDocument/2006/relationships/image" Target="NUL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het.colorado.edu/sims/html/charges-and-fields/latest/charges-and-fields_en.html" TargetMode="External"/><Relationship Id="rId1" Type="http://schemas.openxmlformats.org/officeDocument/2006/relationships/slideLayout" Target="../slideLayouts/slideLayout1.xml"/><Relationship Id="rId5" Type="http://schemas.openxmlformats.org/officeDocument/2006/relationships/image" Target="../media/image84.png"/><Relationship Id="rId4" Type="http://schemas.openxmlformats.org/officeDocument/2006/relationships/image" Target="../media/image2.png"/></Relationships>
</file>

<file path=ppt/slides/_rels/slide83.xml.rels><?xml version="1.0" encoding="UTF-8" standalone="yes"?>
<Relationships xmlns="http://schemas.openxmlformats.org/package/2006/relationships"><Relationship Id="rId3" Type="http://schemas.openxmlformats.org/officeDocument/2006/relationships/image" Target="../media/image85.gif"/><Relationship Id="rId2" Type="http://schemas.openxmlformats.org/officeDocument/2006/relationships/image" Target="NUL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het.colorado.edu/sims/html/ohms-law/latest/ohms-law_en.html" TargetMode="External"/><Relationship Id="rId1" Type="http://schemas.openxmlformats.org/officeDocument/2006/relationships/slideLayout" Target="../slideLayouts/slideLayout1.xml"/><Relationship Id="rId5" Type="http://schemas.openxmlformats.org/officeDocument/2006/relationships/image" Target="../media/image105.png"/><Relationship Id="rId4" Type="http://schemas.openxmlformats.org/officeDocument/2006/relationships/image" Target="../media/image2.png"/></Relationships>
</file>

<file path=ppt/slides/_rels/slide9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9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het.colorado.edu/sims/html/resistance-in-a-wire/latest/resistance-in-a-wire_en.html" TargetMode="External"/><Relationship Id="rId1" Type="http://schemas.openxmlformats.org/officeDocument/2006/relationships/slideLayout" Target="../slideLayouts/slideLayout1.xml"/><Relationship Id="rId5" Type="http://schemas.openxmlformats.org/officeDocument/2006/relationships/image" Target="../media/image11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40971" y="607423"/>
            <a:ext cx="9496697" cy="5296988"/>
          </a:xfrm>
        </p:spPr>
        <p:txBody>
          <a:bodyPr>
            <a:normAutofit/>
          </a:bodyPr>
          <a:lstStyle/>
          <a:p>
            <a:r>
              <a:rPr lang="pt-BR" sz="4000" b="1" dirty="0" smtClean="0">
                <a:latin typeface="Berlin Sans FB Demi" panose="020E0802020502020306" pitchFamily="34" charset="0"/>
              </a:rPr>
              <a:t>Atividade </a:t>
            </a:r>
            <a:r>
              <a:rPr lang="pt-BR" sz="4000" b="1" dirty="0" err="1" smtClean="0">
                <a:latin typeface="Berlin Sans FB Demi" panose="020E0802020502020306" pitchFamily="34" charset="0"/>
              </a:rPr>
              <a:t>PhET</a:t>
            </a:r>
            <a:r>
              <a:rPr lang="pt-BR" sz="4000" b="1" dirty="0" smtClean="0">
                <a:latin typeface="Berlin Sans FB Demi" panose="020E0802020502020306" pitchFamily="34" charset="0"/>
              </a:rPr>
              <a:t> </a:t>
            </a:r>
            <a:r>
              <a:rPr lang="pt-BR" sz="4000" b="1" dirty="0" smtClean="0">
                <a:latin typeface="Berlin Sans FB Demi" panose="020E0802020502020306" pitchFamily="34" charset="0"/>
              </a:rPr>
              <a:t>sobre Eletrodinâmica</a:t>
            </a:r>
            <a:br>
              <a:rPr lang="pt-BR" sz="4000" b="1" dirty="0" smtClean="0">
                <a:latin typeface="Berlin Sans FB Demi" panose="020E0802020502020306" pitchFamily="34" charset="0"/>
              </a:rPr>
            </a:br>
            <a:r>
              <a:rPr lang="pt-BR" sz="4000" b="1" dirty="0" smtClean="0">
                <a:latin typeface="Berlin Sans FB Demi" panose="020E0802020502020306" pitchFamily="34" charset="0"/>
              </a:rPr>
              <a:t/>
            </a:r>
            <a:br>
              <a:rPr lang="pt-BR" sz="4000" b="1" dirty="0" smtClean="0">
                <a:latin typeface="Berlin Sans FB Demi" panose="020E0802020502020306" pitchFamily="34" charset="0"/>
              </a:rPr>
            </a:br>
            <a:r>
              <a:rPr lang="pt-BR" sz="3000" b="1" dirty="0" smtClean="0">
                <a:latin typeface="Berlin Sans FB Demi" panose="020E0802020502020306" pitchFamily="34" charset="0"/>
              </a:rPr>
              <a:t>- Capacitores</a:t>
            </a:r>
            <a:br>
              <a:rPr lang="pt-BR" sz="3000" b="1" dirty="0" smtClean="0">
                <a:latin typeface="Berlin Sans FB Demi" panose="020E0802020502020306" pitchFamily="34" charset="0"/>
              </a:rPr>
            </a:br>
            <a:r>
              <a:rPr lang="pt-BR" sz="3000" b="1" dirty="0" smtClean="0">
                <a:latin typeface="Berlin Sans FB Demi" panose="020E0802020502020306" pitchFamily="34" charset="0"/>
              </a:rPr>
              <a:t>- 1ª e 2ª Leis de Ohm</a:t>
            </a:r>
            <a:br>
              <a:rPr lang="pt-BR" sz="3000" b="1" dirty="0" smtClean="0">
                <a:latin typeface="Berlin Sans FB Demi" panose="020E0802020502020306" pitchFamily="34" charset="0"/>
              </a:rPr>
            </a:br>
            <a:r>
              <a:rPr lang="pt-BR" sz="3000" b="1" dirty="0" smtClean="0">
                <a:latin typeface="Berlin Sans FB Demi" panose="020E0802020502020306" pitchFamily="34" charset="0"/>
              </a:rPr>
              <a:t>- Circuitos Elétricos</a:t>
            </a:r>
            <a:br>
              <a:rPr lang="pt-BR" sz="3000" b="1" dirty="0" smtClean="0">
                <a:latin typeface="Berlin Sans FB Demi" panose="020E0802020502020306" pitchFamily="34" charset="0"/>
              </a:rPr>
            </a:br>
            <a:r>
              <a:rPr lang="pt-BR" sz="3000" b="1" dirty="0" smtClean="0">
                <a:latin typeface="Berlin Sans FB Demi" panose="020E0802020502020306" pitchFamily="34" charset="0"/>
              </a:rPr>
              <a:t>- Potencial Elétrico</a:t>
            </a:r>
            <a:br>
              <a:rPr lang="pt-BR" sz="3000" b="1" dirty="0" smtClean="0">
                <a:latin typeface="Berlin Sans FB Demi" panose="020E0802020502020306" pitchFamily="34" charset="0"/>
              </a:rPr>
            </a:br>
            <a:r>
              <a:rPr lang="pt-BR" sz="3000" b="1" dirty="0" smtClean="0">
                <a:latin typeface="Berlin Sans FB Demi" panose="020E0802020502020306" pitchFamily="34" charset="0"/>
              </a:rPr>
              <a:t/>
            </a:r>
            <a:br>
              <a:rPr lang="pt-BR" sz="3000" b="1" dirty="0" smtClean="0">
                <a:latin typeface="Berlin Sans FB Demi" panose="020E0802020502020306" pitchFamily="34" charset="0"/>
              </a:rPr>
            </a:br>
            <a:endParaRPr lang="pt-BR" sz="3000" b="1" dirty="0">
              <a:latin typeface="Berlin Sans FB Demi" panose="020E0802020502020306" pitchFamily="34" charset="0"/>
            </a:endParaRPr>
          </a:p>
        </p:txBody>
      </p:sp>
      <p:pic>
        <p:nvPicPr>
          <p:cNvPr id="5" name="Imagem 4"/>
          <p:cNvPicPr>
            <a:picLocks noChangeAspect="1"/>
          </p:cNvPicPr>
          <p:nvPr/>
        </p:nvPicPr>
        <p:blipFill>
          <a:blip r:embed="rId2"/>
          <a:stretch>
            <a:fillRect/>
          </a:stretch>
        </p:blipFill>
        <p:spPr>
          <a:xfrm>
            <a:off x="1" y="99990"/>
            <a:ext cx="1840122" cy="1558993"/>
          </a:xfrm>
          <a:prstGeom prst="rect">
            <a:avLst/>
          </a:prstGeom>
        </p:spPr>
      </p:pic>
      <p:pic>
        <p:nvPicPr>
          <p:cNvPr id="6" name="Imagem 5"/>
          <p:cNvPicPr>
            <a:picLocks noChangeAspect="1"/>
          </p:cNvPicPr>
          <p:nvPr/>
        </p:nvPicPr>
        <p:blipFill>
          <a:blip r:embed="rId3"/>
          <a:stretch>
            <a:fillRect/>
          </a:stretch>
        </p:blipFill>
        <p:spPr>
          <a:xfrm>
            <a:off x="10002911" y="5623073"/>
            <a:ext cx="2037642" cy="1095380"/>
          </a:xfrm>
          <a:prstGeom prst="rect">
            <a:avLst/>
          </a:prstGeom>
        </p:spPr>
      </p:pic>
    </p:spTree>
    <p:extLst>
      <p:ext uri="{BB962C8B-B14F-4D97-AF65-F5344CB8AC3E}">
        <p14:creationId xmlns:p14="http://schemas.microsoft.com/office/powerpoint/2010/main" val="3196094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a:t>
            </a:r>
            <a:r>
              <a:rPr lang="pt-BR" sz="3000" dirty="0">
                <a:latin typeface="Britannic Bold" panose="020B0903060703020204" pitchFamily="34" charset="0"/>
              </a:rPr>
              <a:t>7</a:t>
            </a:r>
          </a:p>
        </p:txBody>
      </p:sp>
      <p:sp>
        <p:nvSpPr>
          <p:cNvPr id="3" name="Espaço Reservado para Conteúdo 2"/>
          <p:cNvSpPr>
            <a:spLocks noGrp="1"/>
          </p:cNvSpPr>
          <p:nvPr>
            <p:ph idx="1"/>
          </p:nvPr>
        </p:nvSpPr>
        <p:spPr>
          <a:xfrm>
            <a:off x="710901" y="705397"/>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Na situação proposta na imagem abaixo, o que acontece com a voltagem (marcada pelo voltímetro) quando o capacitor vai descarregando? Explique.</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875213"/>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pt-BR" sz="2500" dirty="0">
              <a:latin typeface="Arial Narrow" panose="020B0606020202030204" pitchFamily="34" charset="0"/>
              <a:cs typeface="Times New Roman" panose="02020603050405020304" pitchFamily="18" charset="0"/>
            </a:endParaRPr>
          </a:p>
        </p:txBody>
      </p:sp>
      <p:pic>
        <p:nvPicPr>
          <p:cNvPr id="4" name="Imagem 3"/>
          <p:cNvPicPr>
            <a:picLocks noChangeAspect="1"/>
          </p:cNvPicPr>
          <p:nvPr/>
        </p:nvPicPr>
        <p:blipFill>
          <a:blip r:embed="rId2"/>
          <a:stretch>
            <a:fillRect/>
          </a:stretch>
        </p:blipFill>
        <p:spPr>
          <a:xfrm>
            <a:off x="2618967" y="1750425"/>
            <a:ext cx="7388753" cy="4393882"/>
          </a:xfrm>
          <a:prstGeom prst="rect">
            <a:avLst/>
          </a:prstGeom>
        </p:spPr>
      </p:pic>
    </p:spTree>
    <p:extLst>
      <p:ext uri="{BB962C8B-B14F-4D97-AF65-F5344CB8AC3E}">
        <p14:creationId xmlns:p14="http://schemas.microsoft.com/office/powerpoint/2010/main" val="33919885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latin typeface="Adobe Caslon Pro Bold" panose="0205070206050A020403" pitchFamily="18" charset="0"/>
              </a:rPr>
              <a:t>Resistência </a:t>
            </a:r>
            <a:r>
              <a:rPr lang="pt-BR" b="1">
                <a:latin typeface="Adobe Caslon Pro Bold" panose="0205070206050A020403" pitchFamily="18" charset="0"/>
              </a:rPr>
              <a:t>elétrica </a:t>
            </a:r>
            <a:r>
              <a:rPr lang="pt-BR" b="1" smtClean="0">
                <a:latin typeface="Adobe Caslon Pro Bold" panose="0205070206050A020403" pitchFamily="18" charset="0"/>
              </a:rPr>
              <a:t>(2ª </a:t>
            </a:r>
            <a:r>
              <a:rPr lang="pt-BR" b="1" dirty="0">
                <a:latin typeface="Adobe Caslon Pro Bold" panose="0205070206050A020403" pitchFamily="18" charset="0"/>
              </a:rPr>
              <a:t>Lei de Ohm)</a:t>
            </a:r>
            <a:endParaRPr lang="pt-BR" dirty="0"/>
          </a:p>
        </p:txBody>
      </p:sp>
      <p:sp>
        <p:nvSpPr>
          <p:cNvPr id="3" name="Espaço Reservado para Conteúdo 2"/>
          <p:cNvSpPr>
            <a:spLocks noGrp="1"/>
          </p:cNvSpPr>
          <p:nvPr>
            <p:ph idx="1"/>
          </p:nvPr>
        </p:nvSpPr>
        <p:spPr/>
        <p:txBody>
          <a:bodyPr/>
          <a:lstStyle/>
          <a:p>
            <a:pPr marL="0" indent="0">
              <a:buNone/>
            </a:pPr>
            <a:r>
              <a:rPr lang="pt-BR" dirty="0" smtClean="0"/>
              <a:t/>
            </a:r>
            <a:br>
              <a:rPr lang="pt-BR" dirty="0" smtClean="0"/>
            </a:br>
            <a:endParaRPr lang="pt-BR" dirty="0" smtClean="0"/>
          </a:p>
          <a:p>
            <a:endParaRPr lang="pt-BR" dirty="0"/>
          </a:p>
        </p:txBody>
      </p:sp>
      <p:pic>
        <p:nvPicPr>
          <p:cNvPr id="4" name="Imagem 3"/>
          <p:cNvPicPr>
            <a:picLocks noChangeAspect="1"/>
          </p:cNvPicPr>
          <p:nvPr/>
        </p:nvPicPr>
        <p:blipFill>
          <a:blip r:embed="rId2"/>
          <a:stretch>
            <a:fillRect/>
          </a:stretch>
        </p:blipFill>
        <p:spPr>
          <a:xfrm>
            <a:off x="1033310" y="1690688"/>
            <a:ext cx="10125379" cy="2646005"/>
          </a:xfrm>
          <a:prstGeom prst="rect">
            <a:avLst/>
          </a:prstGeom>
        </p:spPr>
      </p:pic>
      <p:pic>
        <p:nvPicPr>
          <p:cNvPr id="5" name="Imagem 4"/>
          <p:cNvPicPr>
            <a:picLocks noChangeAspect="1"/>
          </p:cNvPicPr>
          <p:nvPr/>
        </p:nvPicPr>
        <p:blipFill>
          <a:blip r:embed="rId3"/>
          <a:stretch>
            <a:fillRect/>
          </a:stretch>
        </p:blipFill>
        <p:spPr>
          <a:xfrm>
            <a:off x="3028911" y="5936534"/>
            <a:ext cx="6134176" cy="480857"/>
          </a:xfrm>
          <a:prstGeom prst="rect">
            <a:avLst/>
          </a:prstGeom>
        </p:spPr>
      </p:pic>
    </p:spTree>
    <p:extLst>
      <p:ext uri="{BB962C8B-B14F-4D97-AF65-F5344CB8AC3E}">
        <p14:creationId xmlns:p14="http://schemas.microsoft.com/office/powerpoint/2010/main" val="146389627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1</a:t>
            </a:r>
            <a:endParaRPr lang="pt-BR" sz="3000" dirty="0">
              <a:latin typeface="Britannic Bold" panose="020B0903060703020204" pitchFamily="34" charset="0"/>
            </a:endParaRPr>
          </a:p>
        </p:txBody>
      </p:sp>
      <p:sp>
        <p:nvSpPr>
          <p:cNvPr id="3" name="Espaço Reservado para Conteúdo 2"/>
          <p:cNvSpPr>
            <a:spLocks noGrp="1"/>
          </p:cNvSpPr>
          <p:nvPr>
            <p:ph idx="1"/>
          </p:nvPr>
        </p:nvSpPr>
        <p:spPr>
          <a:xfrm>
            <a:off x="689065" y="875213"/>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No OA “</a:t>
            </a:r>
            <a:r>
              <a:rPr lang="pt-BR" sz="2500" dirty="0" err="1">
                <a:latin typeface="Arial Narrow" panose="020B0606020202030204" pitchFamily="34" charset="0"/>
              </a:rPr>
              <a:t>Resistance</a:t>
            </a:r>
            <a:r>
              <a:rPr lang="pt-BR" sz="2500" dirty="0">
                <a:latin typeface="Arial Narrow" panose="020B0606020202030204" pitchFamily="34" charset="0"/>
              </a:rPr>
              <a:t> in a </a:t>
            </a:r>
            <a:r>
              <a:rPr lang="pt-BR" sz="2500" dirty="0" err="1">
                <a:latin typeface="Arial Narrow" panose="020B0606020202030204" pitchFamily="34" charset="0"/>
              </a:rPr>
              <a:t>Wire</a:t>
            </a:r>
            <a:r>
              <a:rPr lang="pt-BR" sz="2500" dirty="0">
                <a:latin typeface="Arial Narrow" panose="020B0606020202030204" pitchFamily="34" charset="0"/>
              </a:rPr>
              <a:t> (HTML5</a:t>
            </a:r>
            <a:r>
              <a:rPr lang="pt-BR" sz="2500" dirty="0" smtClean="0">
                <a:latin typeface="Arial Narrow" panose="020B0606020202030204" pitchFamily="34" charset="0"/>
              </a:rPr>
              <a:t>)</a:t>
            </a:r>
            <a:r>
              <a:rPr lang="pt-BR" sz="2500" b="1" dirty="0" smtClean="0">
                <a:latin typeface="Arial Narrow" panose="020B0606020202030204" pitchFamily="34" charset="0"/>
              </a:rPr>
              <a:t>”</a:t>
            </a:r>
            <a:r>
              <a:rPr lang="pt-BR" sz="2500" dirty="0">
                <a:latin typeface="Arial Narrow" panose="020B0606020202030204" pitchFamily="34" charset="0"/>
                <a:cs typeface="Times New Roman" panose="02020603050405020304" pitchFamily="18" charset="0"/>
              </a:rPr>
              <a:t> </a:t>
            </a:r>
            <a:r>
              <a:rPr lang="pt-BR" sz="2500" dirty="0" smtClean="0">
                <a:latin typeface="Arial Narrow" panose="020B0606020202030204" pitchFamily="34" charset="0"/>
                <a:cs typeface="Times New Roman" panose="02020603050405020304" pitchFamily="18" charset="0"/>
              </a:rPr>
              <a:t>podemos observar a fórmula trabalhada na Segunda Lei de Ohm, onde podemos calcular a resistência em um fio condutor modificando os valores de três grandezas físicas. Modifique os valores de resistividade, comprimento e área e observe o que acontece com o fio condutor, depois descreva o que aconteceu em cada situação.</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705397"/>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sz="2500" dirty="0">
              <a:latin typeface="Arial Narrow" panose="020B0606020202030204" pitchFamily="34" charset="0"/>
              <a:cs typeface="Times New Roman" panose="02020603050405020304" pitchFamily="18" charset="0"/>
            </a:endParaRPr>
          </a:p>
        </p:txBody>
      </p:sp>
      <p:pic>
        <p:nvPicPr>
          <p:cNvPr id="5" name="Imagem 4"/>
          <p:cNvPicPr>
            <a:picLocks noChangeAspect="1"/>
          </p:cNvPicPr>
          <p:nvPr/>
        </p:nvPicPr>
        <p:blipFill>
          <a:blip r:embed="rId2"/>
          <a:stretch>
            <a:fillRect/>
          </a:stretch>
        </p:blipFill>
        <p:spPr>
          <a:xfrm>
            <a:off x="3475672" y="2735225"/>
            <a:ext cx="6308408" cy="3764362"/>
          </a:xfrm>
          <a:prstGeom prst="rect">
            <a:avLst/>
          </a:prstGeom>
        </p:spPr>
      </p:pic>
    </p:spTree>
    <p:extLst>
      <p:ext uri="{BB962C8B-B14F-4D97-AF65-F5344CB8AC3E}">
        <p14:creationId xmlns:p14="http://schemas.microsoft.com/office/powerpoint/2010/main" val="346536676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2</a:t>
            </a:r>
            <a:endParaRPr lang="pt-BR" sz="3000" dirty="0">
              <a:latin typeface="Britannic Bold" panose="020B0903060703020204" pitchFamily="34" charset="0"/>
            </a:endParaRPr>
          </a:p>
        </p:txBody>
      </p:sp>
      <p:sp>
        <p:nvSpPr>
          <p:cNvPr id="3" name="Espaço Reservado para Conteúdo 2"/>
          <p:cNvSpPr>
            <a:spLocks noGrp="1"/>
          </p:cNvSpPr>
          <p:nvPr>
            <p:ph idx="1"/>
          </p:nvPr>
        </p:nvSpPr>
        <p:spPr>
          <a:xfrm>
            <a:off x="689065" y="875213"/>
            <a:ext cx="10813869" cy="4886918"/>
          </a:xfrm>
        </p:spPr>
        <p:txBody>
          <a:bodyPr>
            <a:normAutofit/>
          </a:bodyPr>
          <a:lstStyle/>
          <a:p>
            <a:pPr marL="0" indent="0">
              <a:buNone/>
            </a:pPr>
            <a:r>
              <a:rPr lang="pt-BR" dirty="0" smtClean="0">
                <a:latin typeface="Arial Narrow" panose="020B0606020202030204" pitchFamily="34" charset="0"/>
                <a:cs typeface="Times New Roman" panose="02020603050405020304" pitchFamily="18" charset="0"/>
              </a:rPr>
              <a:t>Observe os valores de resistividade de algumas substâncias na tabela abaixo e marque a alternativa que contém o material com a maior capacidade de condução de eletricidade.</a:t>
            </a:r>
          </a:p>
          <a:p>
            <a:pPr marL="457200" indent="-457200">
              <a:buAutoNum type="alphaLcParenR"/>
            </a:pPr>
            <a:r>
              <a:rPr lang="pt-BR" dirty="0" smtClean="0">
                <a:latin typeface="Arial Narrow" panose="020B0606020202030204" pitchFamily="34" charset="0"/>
                <a:cs typeface="Times New Roman" panose="02020603050405020304" pitchFamily="18" charset="0"/>
              </a:rPr>
              <a:t>Prata</a:t>
            </a:r>
          </a:p>
          <a:p>
            <a:pPr marL="457200" indent="-457200">
              <a:buAutoNum type="alphaLcParenR"/>
            </a:pPr>
            <a:r>
              <a:rPr lang="pt-BR" dirty="0" smtClean="0">
                <a:latin typeface="Arial Narrow" panose="020B0606020202030204" pitchFamily="34" charset="0"/>
                <a:cs typeface="Times New Roman" panose="02020603050405020304" pitchFamily="18" charset="0"/>
              </a:rPr>
              <a:t>Cobre</a:t>
            </a:r>
          </a:p>
          <a:p>
            <a:pPr marL="457200" indent="-457200">
              <a:buAutoNum type="alphaLcParenR"/>
            </a:pPr>
            <a:r>
              <a:rPr lang="pt-BR" dirty="0" smtClean="0">
                <a:latin typeface="Arial Narrow" panose="020B0606020202030204" pitchFamily="34" charset="0"/>
                <a:cs typeface="Times New Roman" panose="02020603050405020304" pitchFamily="18" charset="0"/>
              </a:rPr>
              <a:t>Ouro</a:t>
            </a:r>
          </a:p>
          <a:p>
            <a:pPr marL="457200" indent="-457200">
              <a:buAutoNum type="alphaLcParenR"/>
            </a:pPr>
            <a:r>
              <a:rPr lang="pt-BR" dirty="0" smtClean="0">
                <a:latin typeface="Arial Narrow" panose="020B0606020202030204" pitchFamily="34" charset="0"/>
                <a:cs typeface="Times New Roman" panose="02020603050405020304" pitchFamily="18" charset="0"/>
              </a:rPr>
              <a:t>Alumínio</a:t>
            </a:r>
          </a:p>
          <a:p>
            <a:pPr marL="457200" indent="-457200">
              <a:buAutoNum type="alphaLcParenR"/>
            </a:pPr>
            <a:r>
              <a:rPr lang="pt-BR" dirty="0" smtClean="0">
                <a:latin typeface="Arial Narrow" panose="020B0606020202030204" pitchFamily="34" charset="0"/>
                <a:cs typeface="Times New Roman" panose="02020603050405020304" pitchFamily="18" charset="0"/>
              </a:rPr>
              <a:t>Vidro</a:t>
            </a:r>
          </a:p>
          <a:p>
            <a:pPr marL="0" indent="0">
              <a:buNone/>
            </a:pPr>
            <a:endParaRPr lang="pt-BR" dirty="0">
              <a:latin typeface="Arial Narrow" panose="020B0606020202030204" pitchFamily="34" charset="0"/>
              <a:cs typeface="Times New Roman" panose="02020603050405020304" pitchFamily="18" charset="0"/>
            </a:endParaRPr>
          </a:p>
          <a:p>
            <a:pPr marL="0" indent="0">
              <a:buNone/>
            </a:pPr>
            <a:endParaRPr lang="pt-BR" dirty="0" smtClean="0">
              <a:latin typeface="Arial Narrow" panose="020B0606020202030204" pitchFamily="34" charset="0"/>
              <a:cs typeface="Times New Roman" panose="02020603050405020304" pitchFamily="18" charset="0"/>
            </a:endParaRPr>
          </a:p>
          <a:p>
            <a:pPr marL="0" indent="0">
              <a:buNone/>
            </a:pPr>
            <a:endParaRPr lang="pt-BR" sz="2500" dirty="0">
              <a:latin typeface="Arial Narrow" panose="020B0606020202030204" pitchFamily="34" charset="0"/>
              <a:cs typeface="Times New Roman" panose="02020603050405020304" pitchFamily="18" charset="0"/>
            </a:endParaRPr>
          </a:p>
          <a:p>
            <a:pPr marL="0" indent="0">
              <a:buNone/>
            </a:pPr>
            <a:endParaRPr lang="pt-BR" sz="2500" dirty="0" smtClean="0">
              <a:latin typeface="Arial Narrow" panose="020B0606020202030204" pitchFamily="34" charset="0"/>
              <a:cs typeface="Times New Roman" panose="02020603050405020304" pitchFamily="18" charset="0"/>
            </a:endParaRPr>
          </a:p>
          <a:p>
            <a:pPr marL="0" indent="0">
              <a:buNone/>
            </a:pPr>
            <a:endParaRPr lang="pt-BR" sz="2500" dirty="0">
              <a:latin typeface="Arial Narrow" panose="020B0606020202030204" pitchFamily="34" charset="0"/>
              <a:cs typeface="Times New Roman" panose="02020603050405020304" pitchFamily="18" charset="0"/>
            </a:endParaRPr>
          </a:p>
          <a:p>
            <a:pPr marL="0" indent="0">
              <a:buNone/>
            </a:pPr>
            <a:endParaRPr lang="pt-BR" sz="2500" dirty="0" smtClean="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875213"/>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sz="2500" dirty="0">
              <a:latin typeface="Arial Narrow" panose="020B0606020202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6" name="Tabela 5"/>
              <p:cNvGraphicFramePr>
                <a:graphicFrameLocks noGrp="1"/>
              </p:cNvGraphicFramePr>
              <p:nvPr>
                <p:extLst/>
              </p:nvPr>
            </p:nvGraphicFramePr>
            <p:xfrm>
              <a:off x="3283858" y="2007648"/>
              <a:ext cx="8069942" cy="2756262"/>
            </p:xfrm>
            <a:graphic>
              <a:graphicData uri="http://schemas.openxmlformats.org/drawingml/2006/table">
                <a:tbl>
                  <a:tblPr firstRow="1" bandRow="1">
                    <a:tableStyleId>{073A0DAA-6AF3-43AB-8588-CEC1D06C72B9}</a:tableStyleId>
                  </a:tblPr>
                  <a:tblGrid>
                    <a:gridCol w="4005942">
                      <a:extLst>
                        <a:ext uri="{9D8B030D-6E8A-4147-A177-3AD203B41FA5}">
                          <a16:colId xmlns:a16="http://schemas.microsoft.com/office/drawing/2014/main" val="1465866706"/>
                        </a:ext>
                      </a:extLst>
                    </a:gridCol>
                    <a:gridCol w="4064000">
                      <a:extLst>
                        <a:ext uri="{9D8B030D-6E8A-4147-A177-3AD203B41FA5}">
                          <a16:colId xmlns:a16="http://schemas.microsoft.com/office/drawing/2014/main" val="1030908393"/>
                        </a:ext>
                      </a:extLst>
                    </a:gridCol>
                  </a:tblGrid>
                  <a:tr h="470262">
                    <a:tc>
                      <a:txBody>
                        <a:bodyPr/>
                        <a:lstStyle/>
                        <a:p>
                          <a:pPr algn="ctr"/>
                          <a:r>
                            <a:rPr lang="pt-BR" sz="2400" b="1" dirty="0" smtClean="0"/>
                            <a:t>Substância</a:t>
                          </a:r>
                          <a:endParaRPr lang="pt-BR" sz="2400" b="1" dirty="0"/>
                        </a:p>
                      </a:txBody>
                      <a:tcPr/>
                    </a:tc>
                    <a:tc>
                      <a:txBody>
                        <a:bodyPr/>
                        <a:lstStyle/>
                        <a:p>
                          <a:pPr algn="ctr"/>
                          <a:r>
                            <a:rPr lang="pt-BR" sz="2400" dirty="0" smtClean="0"/>
                            <a:t>Resistividade (Ohm-cm)</a:t>
                          </a:r>
                          <a:endParaRPr lang="pt-BR" sz="2400" dirty="0"/>
                        </a:p>
                      </a:txBody>
                      <a:tcPr/>
                    </a:tc>
                    <a:extLst>
                      <a:ext uri="{0D108BD9-81ED-4DB2-BD59-A6C34878D82A}">
                        <a16:rowId xmlns:a16="http://schemas.microsoft.com/office/drawing/2014/main" val="325246728"/>
                      </a:ext>
                    </a:extLst>
                  </a:tr>
                  <a:tr h="370840">
                    <a:tc>
                      <a:txBody>
                        <a:bodyPr/>
                        <a:lstStyle/>
                        <a:p>
                          <a:pPr algn="ctr"/>
                          <a:r>
                            <a:rPr lang="pt-BR" sz="2400" dirty="0" smtClean="0"/>
                            <a:t>Prata</a:t>
                          </a:r>
                          <a:endParaRPr lang="pt-BR"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pt-BR" sz="2400" i="1" smtClean="0">
                                        <a:latin typeface="Cambria Math" panose="02040503050406030204" pitchFamily="18" charset="0"/>
                                      </a:rPr>
                                    </m:ctrlPr>
                                  </m:sSupPr>
                                  <m:e>
                                    <m:r>
                                      <a:rPr lang="pt-BR" sz="2400" b="0" i="1" smtClean="0">
                                        <a:latin typeface="Cambria Math" panose="02040503050406030204" pitchFamily="18" charset="0"/>
                                      </a:rPr>
                                      <m:t>1,6</m:t>
                                    </m:r>
                                    <m:r>
                                      <a:rPr lang="pt-BR" sz="2400" i="1" smtClean="0">
                                        <a:latin typeface="Cambria Math" panose="02040503050406030204" pitchFamily="18" charset="0"/>
                                      </a:rPr>
                                      <m:t>·</m:t>
                                    </m:r>
                                    <m:r>
                                      <a:rPr lang="pt-BR" sz="2400" b="0" i="1" smtClean="0">
                                        <a:latin typeface="Cambria Math" panose="02040503050406030204" pitchFamily="18" charset="0"/>
                                      </a:rPr>
                                      <m:t>10</m:t>
                                    </m:r>
                                  </m:e>
                                  <m:sup>
                                    <m:r>
                                      <a:rPr lang="pt-BR" sz="2400" b="0" i="1" smtClean="0">
                                        <a:latin typeface="Cambria Math" panose="02040503050406030204" pitchFamily="18" charset="0"/>
                                      </a:rPr>
                                      <m:t>−6</m:t>
                                    </m:r>
                                  </m:sup>
                                </m:sSup>
                              </m:oMath>
                            </m:oMathPara>
                          </a14:m>
                          <a:endParaRPr lang="pt-BR" sz="2400" dirty="0"/>
                        </a:p>
                      </a:txBody>
                      <a:tcPr/>
                    </a:tc>
                    <a:extLst>
                      <a:ext uri="{0D108BD9-81ED-4DB2-BD59-A6C34878D82A}">
                        <a16:rowId xmlns:a16="http://schemas.microsoft.com/office/drawing/2014/main" val="4032997484"/>
                      </a:ext>
                    </a:extLst>
                  </a:tr>
                  <a:tr h="370840">
                    <a:tc>
                      <a:txBody>
                        <a:bodyPr/>
                        <a:lstStyle/>
                        <a:p>
                          <a:pPr algn="ctr"/>
                          <a:r>
                            <a:rPr lang="pt-BR" sz="2400" dirty="0" smtClean="0"/>
                            <a:t>Cobre</a:t>
                          </a:r>
                          <a:endParaRPr lang="pt-BR" sz="2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pt-BR" sz="2400" i="1" smtClean="0">
                                        <a:latin typeface="Cambria Math" panose="02040503050406030204" pitchFamily="18" charset="0"/>
                                      </a:rPr>
                                    </m:ctrlPr>
                                  </m:sSupPr>
                                  <m:e>
                                    <m:r>
                                      <a:rPr lang="pt-BR" sz="2400" b="0" i="1" smtClean="0">
                                        <a:latin typeface="Cambria Math" panose="02040503050406030204" pitchFamily="18" charset="0"/>
                                      </a:rPr>
                                      <m:t>1,7</m:t>
                                    </m:r>
                                    <m:r>
                                      <a:rPr lang="pt-BR" sz="2400" i="1" smtClean="0">
                                        <a:latin typeface="Cambria Math" panose="02040503050406030204" pitchFamily="18" charset="0"/>
                                      </a:rPr>
                                      <m:t>·</m:t>
                                    </m:r>
                                    <m:r>
                                      <a:rPr lang="pt-BR" sz="2400" b="0" i="1" smtClean="0">
                                        <a:latin typeface="Cambria Math" panose="02040503050406030204" pitchFamily="18" charset="0"/>
                                      </a:rPr>
                                      <m:t>10</m:t>
                                    </m:r>
                                  </m:e>
                                  <m:sup>
                                    <m:r>
                                      <a:rPr lang="pt-BR" sz="2400" b="0" i="1" smtClean="0">
                                        <a:latin typeface="Cambria Math" panose="02040503050406030204" pitchFamily="18" charset="0"/>
                                      </a:rPr>
                                      <m:t>−6</m:t>
                                    </m:r>
                                  </m:sup>
                                </m:sSup>
                              </m:oMath>
                            </m:oMathPara>
                          </a14:m>
                          <a:endParaRPr lang="pt-BR" sz="2400" dirty="0"/>
                        </a:p>
                      </a:txBody>
                      <a:tcPr/>
                    </a:tc>
                    <a:extLst>
                      <a:ext uri="{0D108BD9-81ED-4DB2-BD59-A6C34878D82A}">
                        <a16:rowId xmlns:a16="http://schemas.microsoft.com/office/drawing/2014/main" val="3018520629"/>
                      </a:ext>
                    </a:extLst>
                  </a:tr>
                  <a:tr h="370840">
                    <a:tc>
                      <a:txBody>
                        <a:bodyPr/>
                        <a:lstStyle/>
                        <a:p>
                          <a:pPr algn="ctr"/>
                          <a:r>
                            <a:rPr lang="pt-BR" sz="2400" dirty="0" smtClean="0"/>
                            <a:t>Ouro</a:t>
                          </a:r>
                          <a:endParaRPr lang="pt-BR" sz="2400"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pt-BR" sz="2400" i="1" smtClean="0">
                                        <a:latin typeface="Cambria Math" panose="02040503050406030204" pitchFamily="18" charset="0"/>
                                      </a:rPr>
                                    </m:ctrlPr>
                                  </m:sSupPr>
                                  <m:e>
                                    <m:r>
                                      <a:rPr lang="pt-BR" sz="2400" b="0" i="1" smtClean="0">
                                        <a:latin typeface="Cambria Math" panose="02040503050406030204" pitchFamily="18" charset="0"/>
                                      </a:rPr>
                                      <m:t>2,3</m:t>
                                    </m:r>
                                    <m:r>
                                      <a:rPr lang="pt-BR" sz="2400" i="1" smtClean="0">
                                        <a:latin typeface="Cambria Math" panose="02040503050406030204" pitchFamily="18" charset="0"/>
                                      </a:rPr>
                                      <m:t>·</m:t>
                                    </m:r>
                                    <m:r>
                                      <a:rPr lang="pt-BR" sz="2400" b="0" i="1" smtClean="0">
                                        <a:latin typeface="Cambria Math" panose="02040503050406030204" pitchFamily="18" charset="0"/>
                                      </a:rPr>
                                      <m:t>10</m:t>
                                    </m:r>
                                  </m:e>
                                  <m:sup>
                                    <m:r>
                                      <a:rPr lang="pt-BR" sz="2400" b="0" i="1" smtClean="0">
                                        <a:latin typeface="Cambria Math" panose="02040503050406030204" pitchFamily="18" charset="0"/>
                                      </a:rPr>
                                      <m:t>−6</m:t>
                                    </m:r>
                                  </m:sup>
                                </m:sSup>
                              </m:oMath>
                            </m:oMathPara>
                          </a14:m>
                          <a:endParaRPr lang="pt-BR" sz="2400" dirty="0"/>
                        </a:p>
                      </a:txBody>
                      <a:tcPr/>
                    </a:tc>
                    <a:extLst>
                      <a:ext uri="{0D108BD9-81ED-4DB2-BD59-A6C34878D82A}">
                        <a16:rowId xmlns:a16="http://schemas.microsoft.com/office/drawing/2014/main" val="1512282533"/>
                      </a:ext>
                    </a:extLst>
                  </a:tr>
                  <a:tr h="370840">
                    <a:tc>
                      <a:txBody>
                        <a:bodyPr/>
                        <a:lstStyle/>
                        <a:p>
                          <a:pPr algn="ctr"/>
                          <a:r>
                            <a:rPr lang="pt-BR" sz="2400" dirty="0" smtClean="0"/>
                            <a:t>Alumínio</a:t>
                          </a:r>
                          <a:endParaRPr lang="pt-BR" sz="2400"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pt-BR" sz="2400" i="1" smtClean="0">
                                        <a:latin typeface="Cambria Math" panose="02040503050406030204" pitchFamily="18" charset="0"/>
                                      </a:rPr>
                                    </m:ctrlPr>
                                  </m:sSupPr>
                                  <m:e>
                                    <m:r>
                                      <a:rPr lang="pt-BR" sz="2400" b="0" i="1" smtClean="0">
                                        <a:latin typeface="Cambria Math" panose="02040503050406030204" pitchFamily="18" charset="0"/>
                                      </a:rPr>
                                      <m:t>2,8</m:t>
                                    </m:r>
                                    <m:r>
                                      <a:rPr lang="pt-BR" sz="2400" i="1" smtClean="0">
                                        <a:latin typeface="Cambria Math" panose="02040503050406030204" pitchFamily="18" charset="0"/>
                                      </a:rPr>
                                      <m:t>·</m:t>
                                    </m:r>
                                    <m:r>
                                      <a:rPr lang="pt-BR" sz="2400" b="0" i="1" smtClean="0">
                                        <a:latin typeface="Cambria Math" panose="02040503050406030204" pitchFamily="18" charset="0"/>
                                      </a:rPr>
                                      <m:t>10</m:t>
                                    </m:r>
                                  </m:e>
                                  <m:sup>
                                    <m:r>
                                      <a:rPr lang="pt-BR" sz="2400" b="0" i="1" smtClean="0">
                                        <a:latin typeface="Cambria Math" panose="02040503050406030204" pitchFamily="18" charset="0"/>
                                      </a:rPr>
                                      <m:t>−6</m:t>
                                    </m:r>
                                  </m:sup>
                                </m:sSup>
                              </m:oMath>
                            </m:oMathPara>
                          </a14:m>
                          <a:endParaRPr lang="pt-BR" sz="2400" dirty="0"/>
                        </a:p>
                      </a:txBody>
                      <a:tcPr/>
                    </a:tc>
                    <a:extLst>
                      <a:ext uri="{0D108BD9-81ED-4DB2-BD59-A6C34878D82A}">
                        <a16:rowId xmlns:a16="http://schemas.microsoft.com/office/drawing/2014/main" val="502930767"/>
                      </a:ext>
                    </a:extLst>
                  </a:tr>
                  <a:tr h="370840">
                    <a:tc>
                      <a:txBody>
                        <a:bodyPr/>
                        <a:lstStyle/>
                        <a:p>
                          <a:pPr algn="ctr"/>
                          <a:r>
                            <a:rPr lang="pt-BR" sz="2400" dirty="0" smtClean="0"/>
                            <a:t>Vidro</a:t>
                          </a:r>
                          <a:endParaRPr lang="pt-BR" sz="2400" dirty="0"/>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pt-BR" sz="2400" i="1" smtClean="0">
                                        <a:latin typeface="Cambria Math" panose="02040503050406030204" pitchFamily="18" charset="0"/>
                                      </a:rPr>
                                    </m:ctrlPr>
                                  </m:sSupPr>
                                  <m:e>
                                    <m:r>
                                      <a:rPr lang="pt-BR" sz="2400" b="0" i="1" smtClean="0">
                                        <a:latin typeface="Cambria Math" panose="02040503050406030204" pitchFamily="18" charset="0"/>
                                      </a:rPr>
                                      <m:t>1</m:t>
                                    </m:r>
                                    <m:r>
                                      <a:rPr lang="pt-BR" sz="2400" i="1" smtClean="0">
                                        <a:latin typeface="Cambria Math" panose="02040503050406030204" pitchFamily="18" charset="0"/>
                                      </a:rPr>
                                      <m:t>·</m:t>
                                    </m:r>
                                    <m:r>
                                      <a:rPr lang="pt-BR" sz="2400" b="0" i="1" smtClean="0">
                                        <a:latin typeface="Cambria Math" panose="02040503050406030204" pitchFamily="18" charset="0"/>
                                      </a:rPr>
                                      <m:t>10</m:t>
                                    </m:r>
                                  </m:e>
                                  <m:sup>
                                    <m:r>
                                      <a:rPr lang="pt-BR" sz="2400" b="0" i="1" smtClean="0">
                                        <a:latin typeface="Cambria Math" panose="02040503050406030204" pitchFamily="18" charset="0"/>
                                      </a:rPr>
                                      <m:t>13</m:t>
                                    </m:r>
                                  </m:sup>
                                </m:sSup>
                              </m:oMath>
                            </m:oMathPara>
                          </a14:m>
                          <a:endParaRPr lang="pt-BR" sz="2400" dirty="0"/>
                        </a:p>
                      </a:txBody>
                      <a:tcPr/>
                    </a:tc>
                    <a:extLst>
                      <a:ext uri="{0D108BD9-81ED-4DB2-BD59-A6C34878D82A}">
                        <a16:rowId xmlns:a16="http://schemas.microsoft.com/office/drawing/2014/main" val="1129463778"/>
                      </a:ext>
                    </a:extLst>
                  </a:tr>
                </a:tbl>
              </a:graphicData>
            </a:graphic>
          </p:graphicFrame>
        </mc:Choice>
        <mc:Fallback xmlns="">
          <p:graphicFrame>
            <p:nvGraphicFramePr>
              <p:cNvPr id="6" name="Tabela 5"/>
              <p:cNvGraphicFramePr>
                <a:graphicFrameLocks noGrp="1"/>
              </p:cNvGraphicFramePr>
              <p:nvPr>
                <p:extLst>
                  <p:ext uri="{D42A27DB-BD31-4B8C-83A1-F6EECF244321}">
                    <p14:modId xmlns:p14="http://schemas.microsoft.com/office/powerpoint/2010/main" val="4294160558"/>
                  </p:ext>
                </p:extLst>
              </p:nvPr>
            </p:nvGraphicFramePr>
            <p:xfrm>
              <a:off x="3283858" y="2007648"/>
              <a:ext cx="8069942" cy="2756262"/>
            </p:xfrm>
            <a:graphic>
              <a:graphicData uri="http://schemas.openxmlformats.org/drawingml/2006/table">
                <a:tbl>
                  <a:tblPr firstRow="1" bandRow="1">
                    <a:tableStyleId>{073A0DAA-6AF3-43AB-8588-CEC1D06C72B9}</a:tableStyleId>
                  </a:tblPr>
                  <a:tblGrid>
                    <a:gridCol w="4005942">
                      <a:extLst>
                        <a:ext uri="{9D8B030D-6E8A-4147-A177-3AD203B41FA5}">
                          <a16:colId xmlns:a16="http://schemas.microsoft.com/office/drawing/2014/main" val="1465866706"/>
                        </a:ext>
                      </a:extLst>
                    </a:gridCol>
                    <a:gridCol w="4064000">
                      <a:extLst>
                        <a:ext uri="{9D8B030D-6E8A-4147-A177-3AD203B41FA5}">
                          <a16:colId xmlns:a16="http://schemas.microsoft.com/office/drawing/2014/main" val="1030908393"/>
                        </a:ext>
                      </a:extLst>
                    </a:gridCol>
                  </a:tblGrid>
                  <a:tr h="470262">
                    <a:tc>
                      <a:txBody>
                        <a:bodyPr/>
                        <a:lstStyle/>
                        <a:p>
                          <a:pPr algn="ctr"/>
                          <a:r>
                            <a:rPr lang="pt-BR" sz="2400" b="1" dirty="0" smtClean="0"/>
                            <a:t>Substância</a:t>
                          </a:r>
                          <a:endParaRPr lang="pt-BR" sz="2400" b="1" dirty="0"/>
                        </a:p>
                      </a:txBody>
                      <a:tcPr/>
                    </a:tc>
                    <a:tc>
                      <a:txBody>
                        <a:bodyPr/>
                        <a:lstStyle/>
                        <a:p>
                          <a:pPr algn="ctr"/>
                          <a:r>
                            <a:rPr lang="pt-BR" sz="2400" dirty="0" smtClean="0"/>
                            <a:t>Resistividade (Ohm-cm)</a:t>
                          </a:r>
                          <a:endParaRPr lang="pt-BR" sz="2400" dirty="0"/>
                        </a:p>
                      </a:txBody>
                      <a:tcPr/>
                    </a:tc>
                    <a:extLst>
                      <a:ext uri="{0D108BD9-81ED-4DB2-BD59-A6C34878D82A}">
                        <a16:rowId xmlns:a16="http://schemas.microsoft.com/office/drawing/2014/main" val="325246728"/>
                      </a:ext>
                    </a:extLst>
                  </a:tr>
                  <a:tr h="457200">
                    <a:tc>
                      <a:txBody>
                        <a:bodyPr/>
                        <a:lstStyle/>
                        <a:p>
                          <a:pPr algn="ctr"/>
                          <a:r>
                            <a:rPr lang="pt-BR" sz="2400" dirty="0" smtClean="0"/>
                            <a:t>Prata</a:t>
                          </a:r>
                          <a:endParaRPr lang="pt-BR" sz="2400" dirty="0"/>
                        </a:p>
                      </a:txBody>
                      <a:tcPr/>
                    </a:tc>
                    <a:tc>
                      <a:txBody>
                        <a:bodyPr/>
                        <a:lstStyle/>
                        <a:p>
                          <a:endParaRPr lang="pt-BR"/>
                        </a:p>
                      </a:txBody>
                      <a:tcPr>
                        <a:blipFill>
                          <a:blip r:embed="rId2"/>
                          <a:stretch>
                            <a:fillRect l="-98801" t="-113333" r="-600" b="-430667"/>
                          </a:stretch>
                        </a:blipFill>
                      </a:tcPr>
                    </a:tc>
                    <a:extLst>
                      <a:ext uri="{0D108BD9-81ED-4DB2-BD59-A6C34878D82A}">
                        <a16:rowId xmlns:a16="http://schemas.microsoft.com/office/drawing/2014/main" val="4032997484"/>
                      </a:ext>
                    </a:extLst>
                  </a:tr>
                  <a:tr h="457200">
                    <a:tc>
                      <a:txBody>
                        <a:bodyPr/>
                        <a:lstStyle/>
                        <a:p>
                          <a:pPr algn="ctr"/>
                          <a:r>
                            <a:rPr lang="pt-BR" sz="2400" dirty="0" smtClean="0"/>
                            <a:t>Cobre</a:t>
                          </a:r>
                          <a:endParaRPr lang="pt-BR" sz="2400" dirty="0"/>
                        </a:p>
                      </a:txBody>
                      <a:tcPr/>
                    </a:tc>
                    <a:tc>
                      <a:txBody>
                        <a:bodyPr/>
                        <a:lstStyle/>
                        <a:p>
                          <a:endParaRPr lang="pt-BR"/>
                        </a:p>
                      </a:txBody>
                      <a:tcPr>
                        <a:blipFill>
                          <a:blip r:embed="rId2"/>
                          <a:stretch>
                            <a:fillRect l="-98801" t="-210526" r="-600" b="-325000"/>
                          </a:stretch>
                        </a:blipFill>
                      </a:tcPr>
                    </a:tc>
                    <a:extLst>
                      <a:ext uri="{0D108BD9-81ED-4DB2-BD59-A6C34878D82A}">
                        <a16:rowId xmlns:a16="http://schemas.microsoft.com/office/drawing/2014/main" val="3018520629"/>
                      </a:ext>
                    </a:extLst>
                  </a:tr>
                  <a:tr h="457200">
                    <a:tc>
                      <a:txBody>
                        <a:bodyPr/>
                        <a:lstStyle/>
                        <a:p>
                          <a:pPr algn="ctr"/>
                          <a:r>
                            <a:rPr lang="pt-BR" sz="2400" dirty="0" smtClean="0"/>
                            <a:t>Ouro</a:t>
                          </a:r>
                          <a:endParaRPr lang="pt-BR" sz="2400" dirty="0"/>
                        </a:p>
                      </a:txBody>
                      <a:tcPr/>
                    </a:tc>
                    <a:tc>
                      <a:txBody>
                        <a:bodyPr/>
                        <a:lstStyle/>
                        <a:p>
                          <a:endParaRPr lang="pt-BR"/>
                        </a:p>
                      </a:txBody>
                      <a:tcPr>
                        <a:blipFill>
                          <a:blip r:embed="rId2"/>
                          <a:stretch>
                            <a:fillRect l="-98801" t="-314667" r="-600" b="-229333"/>
                          </a:stretch>
                        </a:blipFill>
                      </a:tcPr>
                    </a:tc>
                    <a:extLst>
                      <a:ext uri="{0D108BD9-81ED-4DB2-BD59-A6C34878D82A}">
                        <a16:rowId xmlns:a16="http://schemas.microsoft.com/office/drawing/2014/main" val="1512282533"/>
                      </a:ext>
                    </a:extLst>
                  </a:tr>
                  <a:tr h="457200">
                    <a:tc>
                      <a:txBody>
                        <a:bodyPr/>
                        <a:lstStyle/>
                        <a:p>
                          <a:pPr algn="ctr"/>
                          <a:r>
                            <a:rPr lang="pt-BR" sz="2400" dirty="0" smtClean="0"/>
                            <a:t>Alumínio</a:t>
                          </a:r>
                          <a:endParaRPr lang="pt-BR" sz="2400" dirty="0"/>
                        </a:p>
                      </a:txBody>
                      <a:tcPr/>
                    </a:tc>
                    <a:tc>
                      <a:txBody>
                        <a:bodyPr/>
                        <a:lstStyle/>
                        <a:p>
                          <a:endParaRPr lang="pt-BR"/>
                        </a:p>
                      </a:txBody>
                      <a:tcPr>
                        <a:blipFill>
                          <a:blip r:embed="rId2"/>
                          <a:stretch>
                            <a:fillRect l="-98801" t="-414667" r="-600" b="-129333"/>
                          </a:stretch>
                        </a:blipFill>
                      </a:tcPr>
                    </a:tc>
                    <a:extLst>
                      <a:ext uri="{0D108BD9-81ED-4DB2-BD59-A6C34878D82A}">
                        <a16:rowId xmlns:a16="http://schemas.microsoft.com/office/drawing/2014/main" val="502930767"/>
                      </a:ext>
                    </a:extLst>
                  </a:tr>
                  <a:tr h="457200">
                    <a:tc>
                      <a:txBody>
                        <a:bodyPr/>
                        <a:lstStyle/>
                        <a:p>
                          <a:pPr algn="ctr"/>
                          <a:r>
                            <a:rPr lang="pt-BR" sz="2400" dirty="0" smtClean="0"/>
                            <a:t>Vidro</a:t>
                          </a:r>
                          <a:endParaRPr lang="pt-BR" sz="2400" dirty="0"/>
                        </a:p>
                      </a:txBody>
                      <a:tcPr/>
                    </a:tc>
                    <a:tc>
                      <a:txBody>
                        <a:bodyPr/>
                        <a:lstStyle/>
                        <a:p>
                          <a:endParaRPr lang="pt-BR"/>
                        </a:p>
                      </a:txBody>
                      <a:tcPr>
                        <a:blipFill>
                          <a:blip r:embed="rId2"/>
                          <a:stretch>
                            <a:fillRect l="-98801" t="-514667" r="-600" b="-29333"/>
                          </a:stretch>
                        </a:blipFill>
                      </a:tcPr>
                    </a:tc>
                    <a:extLst>
                      <a:ext uri="{0D108BD9-81ED-4DB2-BD59-A6C34878D82A}">
                        <a16:rowId xmlns:a16="http://schemas.microsoft.com/office/drawing/2014/main" val="1129463778"/>
                      </a:ext>
                    </a:extLst>
                  </a:tr>
                </a:tbl>
              </a:graphicData>
            </a:graphic>
          </p:graphicFrame>
        </mc:Fallback>
      </mc:AlternateContent>
    </p:spTree>
    <p:extLst>
      <p:ext uri="{BB962C8B-B14F-4D97-AF65-F5344CB8AC3E}">
        <p14:creationId xmlns:p14="http://schemas.microsoft.com/office/powerpoint/2010/main" val="413409332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3</a:t>
            </a:r>
            <a:endParaRPr lang="pt-BR" sz="3000" dirty="0">
              <a:latin typeface="Britannic Bold" panose="020B0903060703020204" pitchFamily="34" charset="0"/>
            </a:endParaRPr>
          </a:p>
        </p:txBody>
      </p:sp>
      <p:sp>
        <p:nvSpPr>
          <p:cNvPr id="3" name="Espaço Reservado para Conteúdo 2"/>
          <p:cNvSpPr>
            <a:spLocks noGrp="1"/>
          </p:cNvSpPr>
          <p:nvPr>
            <p:ph idx="1"/>
          </p:nvPr>
        </p:nvSpPr>
        <p:spPr>
          <a:xfrm>
            <a:off x="689065" y="901340"/>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A imagem abaixo mostra um fio de comprimento 20cm, resistividade 0,6</a:t>
            </a:r>
            <a:r>
              <a:rPr lang="el-GR" sz="2500" dirty="0" smtClean="0">
                <a:latin typeface="Arial Narrow" panose="020B0606020202030204" pitchFamily="34" charset="0"/>
                <a:cs typeface="Times New Roman" panose="02020603050405020304" pitchFamily="18" charset="0"/>
              </a:rPr>
              <a:t>Ω</a:t>
            </a:r>
            <a:r>
              <a:rPr lang="pt-BR" sz="2500" dirty="0" smtClean="0">
                <a:latin typeface="Arial Narrow" panose="020B0606020202030204" pitchFamily="34" charset="0"/>
                <a:cs typeface="Times New Roman" panose="02020603050405020304" pitchFamily="18" charset="0"/>
              </a:rPr>
              <a:t>cm e área de secção reta 5,5cm². Qual o valor de resistência do fio indicado aonde aponta a seta verta?</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705397"/>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sz="2500" dirty="0">
              <a:latin typeface="Arial Narrow" panose="020B0606020202030204" pitchFamily="34" charset="0"/>
              <a:cs typeface="Times New Roman" panose="02020603050405020304" pitchFamily="18" charset="0"/>
            </a:endParaRPr>
          </a:p>
        </p:txBody>
      </p:sp>
      <p:pic>
        <p:nvPicPr>
          <p:cNvPr id="5" name="Imagem 4"/>
          <p:cNvPicPr>
            <a:picLocks noChangeAspect="1"/>
          </p:cNvPicPr>
          <p:nvPr/>
        </p:nvPicPr>
        <p:blipFill>
          <a:blip r:embed="rId2"/>
          <a:stretch>
            <a:fillRect/>
          </a:stretch>
        </p:blipFill>
        <p:spPr>
          <a:xfrm>
            <a:off x="1536857" y="2332741"/>
            <a:ext cx="9118283" cy="3936886"/>
          </a:xfrm>
          <a:prstGeom prst="rect">
            <a:avLst/>
          </a:prstGeom>
        </p:spPr>
      </p:pic>
    </p:spTree>
    <p:extLst>
      <p:ext uri="{BB962C8B-B14F-4D97-AF65-F5344CB8AC3E}">
        <p14:creationId xmlns:p14="http://schemas.microsoft.com/office/powerpoint/2010/main" val="92104155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a:t>
            </a:r>
            <a:r>
              <a:rPr lang="pt-BR" sz="3000" dirty="0">
                <a:latin typeface="Britannic Bold" panose="020B0903060703020204" pitchFamily="34" charset="0"/>
              </a:rPr>
              <a:t>4</a:t>
            </a:r>
          </a:p>
        </p:txBody>
      </p:sp>
      <p:sp>
        <p:nvSpPr>
          <p:cNvPr id="3" name="Espaço Reservado para Conteúdo 2"/>
          <p:cNvSpPr>
            <a:spLocks noGrp="1"/>
          </p:cNvSpPr>
          <p:nvPr>
            <p:ph idx="1"/>
          </p:nvPr>
        </p:nvSpPr>
        <p:spPr>
          <a:xfrm>
            <a:off x="710901" y="705397"/>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Substâncias metálicas costumam ter uma menor resistência à passagem da corrente elétrica, por isso os valores de suas resistividades são bem baixos comparados a de outras substâncias. A imagem abaixo mostra (no sentido das setas pretas) que, quanto menor a resistividade, menor a resistência do material. Assim, quanto menor a resistividade do material:</a:t>
            </a:r>
          </a:p>
          <a:p>
            <a:pPr marL="457200" indent="-457200">
              <a:buAutoNum type="alphaLcParenR"/>
            </a:pPr>
            <a:r>
              <a:rPr lang="pt-BR" sz="2500" dirty="0" smtClean="0">
                <a:latin typeface="Arial Narrow" panose="020B0606020202030204" pitchFamily="34" charset="0"/>
                <a:cs typeface="Times New Roman" panose="02020603050405020304" pitchFamily="18" charset="0"/>
              </a:rPr>
              <a:t>maior a sua resistência</a:t>
            </a:r>
          </a:p>
          <a:p>
            <a:pPr marL="457200" indent="-457200">
              <a:buAutoNum type="alphaLcParenR"/>
            </a:pPr>
            <a:r>
              <a:rPr lang="pt-BR" sz="2500" dirty="0">
                <a:latin typeface="Arial Narrow" panose="020B0606020202030204" pitchFamily="34" charset="0"/>
                <a:cs typeface="Times New Roman" panose="02020603050405020304" pitchFamily="18" charset="0"/>
              </a:rPr>
              <a:t>m</a:t>
            </a:r>
            <a:r>
              <a:rPr lang="pt-BR" sz="2500" dirty="0" smtClean="0">
                <a:latin typeface="Arial Narrow" panose="020B0606020202030204" pitchFamily="34" charset="0"/>
                <a:cs typeface="Times New Roman" panose="02020603050405020304" pitchFamily="18" charset="0"/>
              </a:rPr>
              <a:t>aior o fluxo de elétrons</a:t>
            </a:r>
          </a:p>
          <a:p>
            <a:pPr marL="457200" indent="-457200">
              <a:buAutoNum type="alphaLcParenR"/>
            </a:pPr>
            <a:r>
              <a:rPr lang="pt-BR" sz="2500" dirty="0">
                <a:latin typeface="Arial Narrow" panose="020B0606020202030204" pitchFamily="34" charset="0"/>
                <a:cs typeface="Times New Roman" panose="02020603050405020304" pitchFamily="18" charset="0"/>
              </a:rPr>
              <a:t>m</a:t>
            </a:r>
            <a:r>
              <a:rPr lang="pt-BR" sz="2500" dirty="0" smtClean="0">
                <a:latin typeface="Arial Narrow" panose="020B0606020202030204" pitchFamily="34" charset="0"/>
                <a:cs typeface="Times New Roman" panose="02020603050405020304" pitchFamily="18" charset="0"/>
              </a:rPr>
              <a:t>enor a amperagem</a:t>
            </a:r>
          </a:p>
          <a:p>
            <a:pPr marL="457200" indent="-457200">
              <a:buAutoNum type="alphaLcParenR"/>
            </a:pPr>
            <a:r>
              <a:rPr lang="pt-BR" sz="2500" dirty="0">
                <a:latin typeface="Arial Narrow" panose="020B0606020202030204" pitchFamily="34" charset="0"/>
                <a:cs typeface="Times New Roman" panose="02020603050405020304" pitchFamily="18" charset="0"/>
              </a:rPr>
              <a:t>m</a:t>
            </a:r>
            <a:r>
              <a:rPr lang="pt-BR" sz="2500" dirty="0" smtClean="0">
                <a:latin typeface="Arial Narrow" panose="020B0606020202030204" pitchFamily="34" charset="0"/>
                <a:cs typeface="Times New Roman" panose="02020603050405020304" pitchFamily="18" charset="0"/>
              </a:rPr>
              <a:t>enor o fluxo de elétrons</a:t>
            </a:r>
          </a:p>
          <a:p>
            <a:pPr marL="457200" indent="-457200">
              <a:buAutoNum type="alphaLcParenR"/>
            </a:pPr>
            <a:r>
              <a:rPr lang="pt-BR" sz="2500" dirty="0">
                <a:latin typeface="Arial Narrow" panose="020B0606020202030204" pitchFamily="34" charset="0"/>
                <a:cs typeface="Times New Roman" panose="02020603050405020304" pitchFamily="18" charset="0"/>
              </a:rPr>
              <a:t>m</a:t>
            </a:r>
            <a:r>
              <a:rPr lang="pt-BR" sz="2500" dirty="0" smtClean="0">
                <a:latin typeface="Arial Narrow" panose="020B0606020202030204" pitchFamily="34" charset="0"/>
                <a:cs typeface="Times New Roman" panose="02020603050405020304" pitchFamily="18" charset="0"/>
              </a:rPr>
              <a:t>ais condutor ele será</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875213"/>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pt-BR" sz="2500" dirty="0">
              <a:latin typeface="Arial Narrow" panose="020B0606020202030204" pitchFamily="34" charset="0"/>
              <a:cs typeface="Times New Roman" panose="02020603050405020304" pitchFamily="18" charset="0"/>
            </a:endParaRPr>
          </a:p>
        </p:txBody>
      </p:sp>
      <p:pic>
        <p:nvPicPr>
          <p:cNvPr id="4" name="Imagem 3"/>
          <p:cNvPicPr>
            <a:picLocks noChangeAspect="1"/>
          </p:cNvPicPr>
          <p:nvPr/>
        </p:nvPicPr>
        <p:blipFill>
          <a:blip r:embed="rId2"/>
          <a:stretch>
            <a:fillRect/>
          </a:stretch>
        </p:blipFill>
        <p:spPr>
          <a:xfrm>
            <a:off x="5105428" y="2352439"/>
            <a:ext cx="6248372" cy="3225401"/>
          </a:xfrm>
          <a:prstGeom prst="rect">
            <a:avLst/>
          </a:prstGeom>
        </p:spPr>
      </p:pic>
    </p:spTree>
    <p:extLst>
      <p:ext uri="{BB962C8B-B14F-4D97-AF65-F5344CB8AC3E}">
        <p14:creationId xmlns:p14="http://schemas.microsoft.com/office/powerpoint/2010/main" val="103842183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a:t>
            </a:r>
            <a:r>
              <a:rPr lang="pt-BR" sz="3000" dirty="0">
                <a:latin typeface="Britannic Bold" panose="020B0903060703020204" pitchFamily="34" charset="0"/>
              </a:rPr>
              <a:t>5</a:t>
            </a:r>
          </a:p>
        </p:txBody>
      </p:sp>
      <mc:AlternateContent xmlns:mc="http://schemas.openxmlformats.org/markup-compatibility/2006" xmlns:a14="http://schemas.microsoft.com/office/drawing/2010/main">
        <mc:Choice Requires="a14">
          <p:sp>
            <p:nvSpPr>
              <p:cNvPr id="3" name="Espaço Reservado para Conteúdo 2"/>
              <p:cNvSpPr>
                <a:spLocks noGrp="1"/>
              </p:cNvSpPr>
              <p:nvPr>
                <p:ph idx="1"/>
              </p:nvPr>
            </p:nvSpPr>
            <p:spPr>
              <a:xfrm>
                <a:off x="838200" y="1162597"/>
                <a:ext cx="10813869" cy="4351338"/>
              </a:xfrm>
            </p:spPr>
            <p:txBody>
              <a:bodyPr>
                <a:normAutofit/>
              </a:bodyPr>
              <a:lstStyle/>
              <a:p>
                <a:pPr marL="0" indent="0">
                  <a:buNone/>
                </a:pPr>
                <a:r>
                  <a:rPr lang="pt-BR" dirty="0">
                    <a:latin typeface="Arial Narrow" panose="020B0606020202030204" pitchFamily="34" charset="0"/>
                  </a:rPr>
                  <a:t>O fio abaixo é feito de um material com resistividade </a:t>
                </a:r>
                <a14:m>
                  <m:oMath xmlns:m="http://schemas.openxmlformats.org/officeDocument/2006/math">
                    <m:r>
                      <a:rPr lang="pt-BR" dirty="0">
                        <a:latin typeface="Cambria Math" panose="02040503050406030204" pitchFamily="18" charset="0"/>
                      </a:rPr>
                      <m:t>25</m:t>
                    </m:r>
                    <m:r>
                      <a:rPr lang="pt-BR" i="1">
                        <a:latin typeface="Cambria Math" panose="02040503050406030204" pitchFamily="18" charset="0"/>
                      </a:rPr>
                      <m:t>·</m:t>
                    </m:r>
                    <m:sSup>
                      <m:sSupPr>
                        <m:ctrlPr>
                          <a:rPr lang="pt-BR" i="1">
                            <a:latin typeface="Cambria Math" panose="02040503050406030204" pitchFamily="18" charset="0"/>
                          </a:rPr>
                        </m:ctrlPr>
                      </m:sSupPr>
                      <m:e>
                        <m:r>
                          <a:rPr lang="pt-BR" i="1">
                            <a:latin typeface="Cambria Math" panose="02040503050406030204" pitchFamily="18" charset="0"/>
                          </a:rPr>
                          <m:t>10</m:t>
                        </m:r>
                      </m:e>
                      <m:sup>
                        <m:r>
                          <a:rPr lang="pt-BR" i="1">
                            <a:latin typeface="Cambria Math" panose="02040503050406030204" pitchFamily="18" charset="0"/>
                          </a:rPr>
                          <m:t>−5</m:t>
                        </m:r>
                      </m:sup>
                    </m:sSup>
                  </m:oMath>
                </a14:m>
                <a:r>
                  <a:rPr lang="el-GR" dirty="0">
                    <a:latin typeface="Arial Narrow" panose="020B0606020202030204" pitchFamily="34" charset="0"/>
                  </a:rPr>
                  <a:t>Ω</a:t>
                </a:r>
                <a:r>
                  <a:rPr lang="pt-BR" dirty="0">
                    <a:latin typeface="Arial Narrow" panose="020B0606020202030204" pitchFamily="34" charset="0"/>
                  </a:rPr>
                  <a:t>m. O fluxo de elétrons gera uma corrente de 2mA. Sabendo que o fio está conectado nos polos de uma bateria de 9V e que sua secção reta tem 0,5cm², qual o valor de x?</a:t>
                </a:r>
              </a:p>
              <a:p>
                <a:pPr marL="0" indent="0">
                  <a:buNone/>
                </a:pPr>
                <a:endParaRPr lang="pt-BR" sz="2500" dirty="0">
                  <a:latin typeface="Arial Narrow" panose="020B0606020202030204" pitchFamily="34" charset="0"/>
                  <a:cs typeface="Times New Roman" panose="02020603050405020304" pitchFamily="18" charset="0"/>
                </a:endParaRPr>
              </a:p>
            </p:txBody>
          </p:sp>
        </mc:Choice>
        <mc:Fallback xmlns="">
          <p:sp>
            <p:nvSpPr>
              <p:cNvPr id="3" name="Espaço Reservado para Conteúdo 2"/>
              <p:cNvSpPr>
                <a:spLocks noGrp="1" noRot="1" noChangeAspect="1" noMove="1" noResize="1" noEditPoints="1" noAdjustHandles="1" noChangeArrowheads="1" noChangeShapeType="1" noTextEdit="1"/>
              </p:cNvSpPr>
              <p:nvPr>
                <p:ph idx="1"/>
              </p:nvPr>
            </p:nvSpPr>
            <p:spPr>
              <a:xfrm>
                <a:off x="838200" y="1162597"/>
                <a:ext cx="10813869" cy="4351338"/>
              </a:xfrm>
              <a:blipFill>
                <a:blip r:embed="rId2"/>
                <a:stretch>
                  <a:fillRect l="-1184" t="-2381" r="-677"/>
                </a:stretch>
              </a:blipFill>
            </p:spPr>
            <p:txBody>
              <a:bodyPr/>
              <a:lstStyle/>
              <a:p>
                <a:r>
                  <a:rPr lang="pt-BR">
                    <a:noFill/>
                  </a:rPr>
                  <a:t> </a:t>
                </a:r>
              </a:p>
            </p:txBody>
          </p:sp>
        </mc:Fallback>
      </mc:AlternateContent>
      <p:sp>
        <p:nvSpPr>
          <p:cNvPr id="7" name="Espaço Reservado para Conteúdo 2"/>
          <p:cNvSpPr txBox="1">
            <a:spLocks/>
          </p:cNvSpPr>
          <p:nvPr/>
        </p:nvSpPr>
        <p:spPr>
          <a:xfrm>
            <a:off x="689065" y="875213"/>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pt-BR" sz="2500" dirty="0">
              <a:latin typeface="Arial Narrow" panose="020B0606020202030204" pitchFamily="34" charset="0"/>
              <a:cs typeface="Times New Roman" panose="02020603050405020304" pitchFamily="18" charset="0"/>
            </a:endParaRPr>
          </a:p>
        </p:txBody>
      </p:sp>
      <p:pic>
        <p:nvPicPr>
          <p:cNvPr id="6" name="Imagem 5"/>
          <p:cNvPicPr>
            <a:picLocks noChangeAspect="1"/>
          </p:cNvPicPr>
          <p:nvPr/>
        </p:nvPicPr>
        <p:blipFill>
          <a:blip r:embed="rId3"/>
          <a:stretch>
            <a:fillRect/>
          </a:stretch>
        </p:blipFill>
        <p:spPr>
          <a:xfrm>
            <a:off x="1841317" y="2587423"/>
            <a:ext cx="7984672" cy="926918"/>
          </a:xfrm>
          <a:prstGeom prst="rect">
            <a:avLst/>
          </a:prstGeom>
        </p:spPr>
      </p:pic>
    </p:spTree>
    <p:extLst>
      <p:ext uri="{BB962C8B-B14F-4D97-AF65-F5344CB8AC3E}">
        <p14:creationId xmlns:p14="http://schemas.microsoft.com/office/powerpoint/2010/main" val="365929633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38199" y="1325563"/>
            <a:ext cx="10515600" cy="6078828"/>
          </a:xfrm>
        </p:spPr>
        <p:txBody>
          <a:bodyPr>
            <a:normAutofit/>
          </a:bodyPr>
          <a:lstStyle/>
          <a:p>
            <a:pPr marL="0" indent="0">
              <a:buNone/>
            </a:pPr>
            <a:r>
              <a:rPr lang="es-ES_tradnl" dirty="0" err="1" smtClean="0">
                <a:latin typeface="Arial Narrow" panose="020B0606020202030204" pitchFamily="34" charset="0"/>
              </a:rPr>
              <a:t>Um</a:t>
            </a:r>
            <a:r>
              <a:rPr lang="es-ES_tradnl" dirty="0" smtClean="0">
                <a:latin typeface="Arial Narrow" panose="020B0606020202030204" pitchFamily="34" charset="0"/>
              </a:rPr>
              <a:t> </a:t>
            </a:r>
            <a:r>
              <a:rPr lang="es-ES_tradnl" dirty="0" err="1">
                <a:latin typeface="Arial Narrow" panose="020B0606020202030204" pitchFamily="34" charset="0"/>
              </a:rPr>
              <a:t>eletricista</a:t>
            </a:r>
            <a:r>
              <a:rPr lang="es-ES_tradnl" dirty="0">
                <a:latin typeface="Arial Narrow" panose="020B0606020202030204" pitchFamily="34" charset="0"/>
              </a:rPr>
              <a:t>, </a:t>
            </a:r>
            <a:r>
              <a:rPr lang="es-ES_tradnl" dirty="0" err="1">
                <a:latin typeface="Arial Narrow" panose="020B0606020202030204" pitchFamily="34" charset="0"/>
              </a:rPr>
              <a:t>ao</a:t>
            </a:r>
            <a:r>
              <a:rPr lang="es-ES_tradnl" dirty="0">
                <a:latin typeface="Arial Narrow" panose="020B0606020202030204" pitchFamily="34" charset="0"/>
              </a:rPr>
              <a:t> </a:t>
            </a:r>
            <a:r>
              <a:rPr lang="es-ES_tradnl" dirty="0" err="1">
                <a:latin typeface="Arial Narrow" panose="020B0606020202030204" pitchFamily="34" charset="0"/>
              </a:rPr>
              <a:t>mexer</a:t>
            </a:r>
            <a:r>
              <a:rPr lang="es-ES_tradnl" dirty="0">
                <a:latin typeface="Arial Narrow" panose="020B0606020202030204" pitchFamily="34" charset="0"/>
              </a:rPr>
              <a:t> </a:t>
            </a:r>
            <a:r>
              <a:rPr lang="es-ES_tradnl" dirty="0" err="1">
                <a:latin typeface="Arial Narrow" panose="020B0606020202030204" pitchFamily="34" charset="0"/>
              </a:rPr>
              <a:t>em</a:t>
            </a:r>
            <a:r>
              <a:rPr lang="es-ES_tradnl" dirty="0">
                <a:latin typeface="Arial Narrow" panose="020B0606020202030204" pitchFamily="34" charset="0"/>
              </a:rPr>
              <a:t> </a:t>
            </a:r>
            <a:r>
              <a:rPr lang="es-ES_tradnl" dirty="0" err="1">
                <a:latin typeface="Arial Narrow" panose="020B0606020202030204" pitchFamily="34" charset="0"/>
              </a:rPr>
              <a:t>fiações</a:t>
            </a:r>
            <a:r>
              <a:rPr lang="es-ES_tradnl" dirty="0">
                <a:latin typeface="Arial Narrow" panose="020B0606020202030204" pitchFamily="34" charset="0"/>
              </a:rPr>
              <a:t> </a:t>
            </a:r>
            <a:r>
              <a:rPr lang="es-ES_tradnl" dirty="0" err="1">
                <a:latin typeface="Arial Narrow" panose="020B0606020202030204" pitchFamily="34" charset="0"/>
              </a:rPr>
              <a:t>elétricas</a:t>
            </a:r>
            <a:r>
              <a:rPr lang="es-ES_tradnl" dirty="0">
                <a:latin typeface="Arial Narrow" panose="020B0606020202030204" pitchFamily="34" charset="0"/>
              </a:rPr>
              <a:t>, observa a </a:t>
            </a:r>
            <a:r>
              <a:rPr lang="es-ES_tradnl" dirty="0" err="1">
                <a:latin typeface="Arial Narrow" panose="020B0606020202030204" pitchFamily="34" charset="0"/>
              </a:rPr>
              <a:t>presença</a:t>
            </a:r>
            <a:r>
              <a:rPr lang="es-ES_tradnl" dirty="0">
                <a:latin typeface="Arial Narrow" panose="020B0606020202030204" pitchFamily="34" charset="0"/>
              </a:rPr>
              <a:t> de </a:t>
            </a:r>
            <a:r>
              <a:rPr lang="es-ES_tradnl" dirty="0" err="1">
                <a:latin typeface="Arial Narrow" panose="020B0606020202030204" pitchFamily="34" charset="0"/>
              </a:rPr>
              <a:t>três</a:t>
            </a:r>
            <a:r>
              <a:rPr lang="es-ES_tradnl" dirty="0">
                <a:latin typeface="Arial Narrow" panose="020B0606020202030204" pitchFamily="34" charset="0"/>
              </a:rPr>
              <a:t> </a:t>
            </a:r>
            <a:r>
              <a:rPr lang="es-ES_tradnl" dirty="0" err="1">
                <a:latin typeface="Arial Narrow" panose="020B0606020202030204" pitchFamily="34" charset="0"/>
              </a:rPr>
              <a:t>fios</a:t>
            </a:r>
            <a:r>
              <a:rPr lang="es-ES_tradnl" dirty="0">
                <a:latin typeface="Arial Narrow" panose="020B0606020202030204" pitchFamily="34" charset="0"/>
              </a:rPr>
              <a:t> (A, B e C) formados pelo </a:t>
            </a:r>
            <a:r>
              <a:rPr lang="es-ES_tradnl" dirty="0" err="1">
                <a:latin typeface="Arial Narrow" panose="020B0606020202030204" pitchFamily="34" charset="0"/>
              </a:rPr>
              <a:t>mesmo</a:t>
            </a:r>
            <a:r>
              <a:rPr lang="es-ES_tradnl" dirty="0">
                <a:latin typeface="Arial Narrow" panose="020B0606020202030204" pitchFamily="34" charset="0"/>
              </a:rPr>
              <a:t> material de </a:t>
            </a:r>
            <a:r>
              <a:rPr lang="es-ES_tradnl" dirty="0" err="1">
                <a:latin typeface="Arial Narrow" panose="020B0606020202030204" pitchFamily="34" charset="0"/>
              </a:rPr>
              <a:t>resistividade</a:t>
            </a:r>
            <a:r>
              <a:rPr lang="es-ES_tradnl" dirty="0">
                <a:latin typeface="Arial Narrow" panose="020B0606020202030204" pitchFamily="34" charset="0"/>
              </a:rPr>
              <a:t> </a:t>
            </a:r>
            <a:r>
              <a:rPr lang="pt-BR" dirty="0">
                <a:latin typeface="Arial Narrow" panose="020B0606020202030204" pitchFamily="34" charset="0"/>
              </a:rPr>
              <a:t>0,01Ωcm. Observe a tabela abaixo com algumas informações dos </a:t>
            </a:r>
            <a:r>
              <a:rPr lang="es-ES_tradnl" dirty="0" err="1" smtClean="0">
                <a:latin typeface="Arial Narrow" panose="020B0606020202030204" pitchFamily="34" charset="0"/>
              </a:rPr>
              <a:t>três</a:t>
            </a:r>
            <a:r>
              <a:rPr lang="es-ES_tradnl" dirty="0" smtClean="0">
                <a:latin typeface="Arial Narrow" panose="020B0606020202030204" pitchFamily="34" charset="0"/>
              </a:rPr>
              <a:t> </a:t>
            </a:r>
            <a:r>
              <a:rPr lang="es-ES_tradnl" dirty="0" err="1">
                <a:latin typeface="Arial Narrow" panose="020B0606020202030204" pitchFamily="34" charset="0"/>
              </a:rPr>
              <a:t>fios</a:t>
            </a:r>
            <a:r>
              <a:rPr lang="es-ES_tradnl" dirty="0" smtClean="0">
                <a:latin typeface="Arial Narrow" panose="020B0606020202030204" pitchFamily="34" charset="0"/>
              </a:rPr>
              <a:t>.</a:t>
            </a:r>
            <a:br>
              <a:rPr lang="es-ES_tradnl" dirty="0" smtClean="0">
                <a:latin typeface="Arial Narrow" panose="020B0606020202030204" pitchFamily="34" charset="0"/>
              </a:rPr>
            </a:br>
            <a:r>
              <a:rPr lang="es-ES_tradnl" dirty="0" smtClean="0">
                <a:latin typeface="Arial Narrow" panose="020B0606020202030204" pitchFamily="34" charset="0"/>
              </a:rPr>
              <a:t/>
            </a:r>
            <a:br>
              <a:rPr lang="es-ES_tradnl" dirty="0" smtClean="0">
                <a:latin typeface="Arial Narrow" panose="020B0606020202030204" pitchFamily="34" charset="0"/>
              </a:rPr>
            </a:br>
            <a:r>
              <a:rPr lang="es-ES_tradnl" dirty="0" smtClean="0">
                <a:latin typeface="Arial Narrow" panose="020B0606020202030204" pitchFamily="34" charset="0"/>
              </a:rPr>
              <a:t/>
            </a:r>
            <a:br>
              <a:rPr lang="es-ES_tradnl" dirty="0" smtClean="0">
                <a:latin typeface="Arial Narrow" panose="020B0606020202030204" pitchFamily="34" charset="0"/>
              </a:rPr>
            </a:br>
            <a:r>
              <a:rPr lang="es-ES_tradnl" dirty="0" smtClean="0">
                <a:latin typeface="Arial Narrow" panose="020B0606020202030204" pitchFamily="34" charset="0"/>
              </a:rPr>
              <a:t/>
            </a:r>
            <a:br>
              <a:rPr lang="es-ES_tradnl" dirty="0" smtClean="0">
                <a:latin typeface="Arial Narrow" panose="020B0606020202030204" pitchFamily="34" charset="0"/>
              </a:rPr>
            </a:br>
            <a:r>
              <a:rPr lang="es-ES_tradnl" dirty="0" smtClean="0">
                <a:latin typeface="Arial Narrow" panose="020B0606020202030204" pitchFamily="34" charset="0"/>
              </a:rPr>
              <a:t/>
            </a:r>
            <a:br>
              <a:rPr lang="es-ES_tradnl" dirty="0" smtClean="0">
                <a:latin typeface="Arial Narrow" panose="020B0606020202030204" pitchFamily="34" charset="0"/>
              </a:rPr>
            </a:br>
            <a:r>
              <a:rPr lang="es-ES_tradnl" dirty="0" smtClean="0">
                <a:latin typeface="Arial Narrow" panose="020B0606020202030204" pitchFamily="34" charset="0"/>
              </a:rPr>
              <a:t/>
            </a:r>
            <a:br>
              <a:rPr lang="es-ES_tradnl" dirty="0" smtClean="0">
                <a:latin typeface="Arial Narrow" panose="020B0606020202030204" pitchFamily="34" charset="0"/>
              </a:rPr>
            </a:br>
            <a:endParaRPr lang="es-ES_tradnl" dirty="0" smtClean="0">
              <a:latin typeface="Arial Narrow" panose="020B0606020202030204" pitchFamily="34" charset="0"/>
            </a:endParaRPr>
          </a:p>
          <a:p>
            <a:pPr marL="0" indent="0">
              <a:buNone/>
            </a:pPr>
            <a:r>
              <a:rPr lang="pt-BR" dirty="0" smtClean="0">
                <a:latin typeface="Arial Narrow" panose="020B0606020202030204" pitchFamily="34" charset="0"/>
              </a:rPr>
              <a:t>Sabendo </a:t>
            </a:r>
            <a:r>
              <a:rPr lang="pt-BR" dirty="0">
                <a:latin typeface="Arial Narrow" panose="020B0606020202030204" pitchFamily="34" charset="0"/>
              </a:rPr>
              <a:t>que o eletricista deseja utilizar a fiação que tenha a maior resistência à passagem da corrente elétrica, qual fiação você indicaria para ele? Justifique com os cálculos das resistências de todos os fios.</a:t>
            </a:r>
            <a:br>
              <a:rPr lang="pt-BR" dirty="0">
                <a:latin typeface="Arial Narrow" panose="020B0606020202030204" pitchFamily="34" charset="0"/>
              </a:rPr>
            </a:br>
            <a:endParaRPr lang="pt-BR" dirty="0">
              <a:latin typeface="Arial Narrow" panose="020B0606020202030204" pitchFamily="34" charset="0"/>
            </a:endParaRPr>
          </a:p>
        </p:txBody>
      </p:sp>
      <p:pic>
        <p:nvPicPr>
          <p:cNvPr id="8" name="Imagem 7"/>
          <p:cNvPicPr>
            <a:picLocks noChangeAspect="1"/>
          </p:cNvPicPr>
          <p:nvPr/>
        </p:nvPicPr>
        <p:blipFill>
          <a:blip r:embed="rId2"/>
          <a:stretch>
            <a:fillRect/>
          </a:stretch>
        </p:blipFill>
        <p:spPr>
          <a:xfrm>
            <a:off x="955816" y="2736281"/>
            <a:ext cx="10664081" cy="1887970"/>
          </a:xfrm>
          <a:prstGeom prst="rect">
            <a:avLst/>
          </a:prstGeom>
        </p:spPr>
      </p:pic>
      <p:sp>
        <p:nvSpPr>
          <p:cNvPr id="5"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a:t>
            </a:r>
            <a:r>
              <a:rPr lang="pt-BR" sz="3000" dirty="0">
                <a:latin typeface="Britannic Bold" panose="020B0903060703020204" pitchFamily="34" charset="0"/>
              </a:rPr>
              <a:t>6</a:t>
            </a:r>
          </a:p>
        </p:txBody>
      </p:sp>
    </p:spTree>
    <p:extLst>
      <p:ext uri="{BB962C8B-B14F-4D97-AF65-F5344CB8AC3E}">
        <p14:creationId xmlns:p14="http://schemas.microsoft.com/office/powerpoint/2010/main" val="1508895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11233" y="-59270"/>
            <a:ext cx="9496697" cy="1763486"/>
          </a:xfrm>
        </p:spPr>
        <p:txBody>
          <a:bodyPr>
            <a:normAutofit/>
          </a:bodyPr>
          <a:lstStyle/>
          <a:p>
            <a:r>
              <a:rPr lang="pt-BR" sz="3200" b="1" dirty="0" smtClean="0">
                <a:latin typeface="Berlin Sans FB Demi" panose="020E0802020502020306" pitchFamily="34" charset="0"/>
              </a:rPr>
              <a:t>Atividade </a:t>
            </a:r>
            <a:r>
              <a:rPr lang="pt-BR" sz="3200" b="1" dirty="0" err="1" smtClean="0">
                <a:latin typeface="Berlin Sans FB Demi" panose="020E0802020502020306" pitchFamily="34" charset="0"/>
              </a:rPr>
              <a:t>PHet</a:t>
            </a:r>
            <a:r>
              <a:rPr lang="pt-BR" sz="3200" b="1" dirty="0" smtClean="0">
                <a:latin typeface="Berlin Sans FB Demi" panose="020E0802020502020306" pitchFamily="34" charset="0"/>
              </a:rPr>
              <a:t/>
            </a:r>
            <a:br>
              <a:rPr lang="pt-BR" sz="3200" b="1" dirty="0" smtClean="0">
                <a:latin typeface="Berlin Sans FB Demi" panose="020E0802020502020306" pitchFamily="34" charset="0"/>
              </a:rPr>
            </a:br>
            <a:r>
              <a:rPr lang="pt-BR" sz="3200" b="1" dirty="0" smtClean="0">
                <a:latin typeface="Berlin Sans FB Demi" panose="020E0802020502020306" pitchFamily="34" charset="0"/>
              </a:rPr>
              <a:t>sobre Circuitos Elétricos</a:t>
            </a:r>
            <a:r>
              <a:rPr lang="pt-BR" sz="3200" b="1" dirty="0">
                <a:latin typeface="Berlin Sans FB Demi" panose="020E0802020502020306" pitchFamily="34" charset="0"/>
              </a:rPr>
              <a:t> </a:t>
            </a:r>
            <a:r>
              <a:rPr lang="pt-BR" sz="3200" b="1" dirty="0" smtClean="0">
                <a:latin typeface="Berlin Sans FB Demi" panose="020E0802020502020306" pitchFamily="34" charset="0"/>
              </a:rPr>
              <a:t>utilizando </a:t>
            </a:r>
            <a:br>
              <a:rPr lang="pt-BR" sz="3200" b="1" dirty="0" smtClean="0">
                <a:latin typeface="Berlin Sans FB Demi" panose="020E0802020502020306" pitchFamily="34" charset="0"/>
              </a:rPr>
            </a:br>
            <a:r>
              <a:rPr lang="pt-BR" sz="3200" b="1" dirty="0" smtClean="0">
                <a:latin typeface="Berlin Sans FB Demi" panose="020E0802020502020306" pitchFamily="34" charset="0"/>
              </a:rPr>
              <a:t>o OA “</a:t>
            </a:r>
            <a:r>
              <a:rPr lang="pt-BR" sz="3200" b="1" dirty="0" err="1" smtClean="0">
                <a:latin typeface="Berlin Sans FB Demi" panose="020E0802020502020306" pitchFamily="34" charset="0"/>
              </a:rPr>
              <a:t>Circuit</a:t>
            </a:r>
            <a:r>
              <a:rPr lang="pt-BR" sz="3200" b="1" dirty="0" smtClean="0">
                <a:latin typeface="Berlin Sans FB Demi" panose="020E0802020502020306" pitchFamily="34" charset="0"/>
              </a:rPr>
              <a:t> </a:t>
            </a:r>
            <a:r>
              <a:rPr lang="pt-BR" sz="3200" b="1" dirty="0" err="1" smtClean="0">
                <a:latin typeface="Berlin Sans FB Demi" panose="020E0802020502020306" pitchFamily="34" charset="0"/>
              </a:rPr>
              <a:t>Construction</a:t>
            </a:r>
            <a:r>
              <a:rPr lang="pt-BR" sz="3200" b="1" dirty="0" smtClean="0">
                <a:latin typeface="Berlin Sans FB Demi" panose="020E0802020502020306" pitchFamily="34" charset="0"/>
              </a:rPr>
              <a:t> Kit: DC (HTML5)”</a:t>
            </a:r>
            <a:endParaRPr lang="pt-BR" sz="3200" b="1" dirty="0">
              <a:latin typeface="Berlin Sans FB Demi" panose="020E0802020502020306" pitchFamily="34" charset="0"/>
            </a:endParaRPr>
          </a:p>
        </p:txBody>
      </p:sp>
      <p:sp>
        <p:nvSpPr>
          <p:cNvPr id="3" name="Subtítulo 2"/>
          <p:cNvSpPr>
            <a:spLocks noGrp="1"/>
          </p:cNvSpPr>
          <p:nvPr>
            <p:ph type="subTitle" idx="1"/>
          </p:nvPr>
        </p:nvSpPr>
        <p:spPr>
          <a:xfrm>
            <a:off x="570410" y="5655243"/>
            <a:ext cx="9432501" cy="1655762"/>
          </a:xfrm>
        </p:spPr>
        <p:txBody>
          <a:bodyPr/>
          <a:lstStyle/>
          <a:p>
            <a:r>
              <a:rPr lang="pt-BR" b="1" dirty="0"/>
              <a:t>Disponível </a:t>
            </a:r>
            <a:r>
              <a:rPr lang="pt-BR" b="1" dirty="0" smtClean="0"/>
              <a:t>em</a:t>
            </a:r>
            <a:r>
              <a:rPr lang="pt-BR" b="1" dirty="0"/>
              <a:t>: </a:t>
            </a:r>
            <a:r>
              <a:rPr lang="pt-BR" b="1" dirty="0">
                <a:hlinkClick r:id="rId2"/>
              </a:rPr>
              <a:t>https://</a:t>
            </a:r>
            <a:r>
              <a:rPr lang="pt-BR" b="1" dirty="0" smtClean="0">
                <a:hlinkClick r:id="rId2"/>
              </a:rPr>
              <a:t>phet.colorado.edu/sims/html/circuit-construction-kit-dc/latest/circuit-construction-kit-dc_en.html</a:t>
            </a:r>
            <a:endParaRPr lang="pt-BR" b="1" dirty="0" smtClean="0"/>
          </a:p>
          <a:p>
            <a:endParaRPr lang="pt-BR" b="1" dirty="0" smtClean="0"/>
          </a:p>
          <a:p>
            <a:endParaRPr lang="pt-BR" b="1" dirty="0" smtClean="0"/>
          </a:p>
          <a:p>
            <a:endParaRPr lang="pt-BR" dirty="0"/>
          </a:p>
        </p:txBody>
      </p:sp>
      <p:pic>
        <p:nvPicPr>
          <p:cNvPr id="5" name="Imagem 4"/>
          <p:cNvPicPr>
            <a:picLocks noChangeAspect="1"/>
          </p:cNvPicPr>
          <p:nvPr/>
        </p:nvPicPr>
        <p:blipFill>
          <a:blip r:embed="rId3"/>
          <a:stretch>
            <a:fillRect/>
          </a:stretch>
        </p:blipFill>
        <p:spPr>
          <a:xfrm>
            <a:off x="1" y="99990"/>
            <a:ext cx="1840122" cy="1558993"/>
          </a:xfrm>
          <a:prstGeom prst="rect">
            <a:avLst/>
          </a:prstGeom>
        </p:spPr>
      </p:pic>
      <p:pic>
        <p:nvPicPr>
          <p:cNvPr id="6" name="Imagem 5"/>
          <p:cNvPicPr>
            <a:picLocks noChangeAspect="1"/>
          </p:cNvPicPr>
          <p:nvPr/>
        </p:nvPicPr>
        <p:blipFill>
          <a:blip r:embed="rId4"/>
          <a:stretch>
            <a:fillRect/>
          </a:stretch>
        </p:blipFill>
        <p:spPr>
          <a:xfrm>
            <a:off x="10002911" y="5623073"/>
            <a:ext cx="2037642" cy="1095380"/>
          </a:xfrm>
          <a:prstGeom prst="rect">
            <a:avLst/>
          </a:prstGeom>
        </p:spPr>
      </p:pic>
      <p:pic>
        <p:nvPicPr>
          <p:cNvPr id="8" name="Imagem 7"/>
          <p:cNvPicPr/>
          <p:nvPr/>
        </p:nvPicPr>
        <p:blipFill>
          <a:blip r:embed="rId5">
            <a:extLst>
              <a:ext uri="{28A0092B-C50C-407E-A947-70E740481C1C}">
                <a14:useLocalDpi xmlns:a14="http://schemas.microsoft.com/office/drawing/2010/main" val="0"/>
              </a:ext>
            </a:extLst>
          </a:blip>
          <a:srcRect/>
          <a:stretch>
            <a:fillRect/>
          </a:stretch>
        </p:blipFill>
        <p:spPr bwMode="auto">
          <a:xfrm>
            <a:off x="3100453" y="1795656"/>
            <a:ext cx="6997135" cy="3378472"/>
          </a:xfrm>
          <a:prstGeom prst="rect">
            <a:avLst/>
          </a:prstGeom>
          <a:noFill/>
          <a:ln>
            <a:noFill/>
          </a:ln>
        </p:spPr>
      </p:pic>
    </p:spTree>
    <p:extLst>
      <p:ext uri="{BB962C8B-B14F-4D97-AF65-F5344CB8AC3E}">
        <p14:creationId xmlns:p14="http://schemas.microsoft.com/office/powerpoint/2010/main" val="2283657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83713"/>
            <a:ext cx="10515600" cy="1974402"/>
          </a:xfrm>
        </p:spPr>
        <p:txBody>
          <a:bodyPr/>
          <a:lstStyle/>
          <a:p>
            <a:pPr algn="ctr"/>
            <a:r>
              <a:rPr lang="pt-BR" b="1" dirty="0" smtClean="0">
                <a:latin typeface="Adobe Caslon Pro Bold" panose="0205070206050A020403" pitchFamily="18" charset="0"/>
              </a:rPr>
              <a:t>Resistência elétrica (1ª Lei de Ohm)</a:t>
            </a:r>
            <a:endParaRPr lang="pt-BR" b="1" dirty="0">
              <a:latin typeface="Adobe Caslon Pro Bold" panose="0205070206050A020403" pitchFamily="18" charset="0"/>
            </a:endParaRPr>
          </a:p>
        </p:txBody>
      </p:sp>
      <p:sp>
        <p:nvSpPr>
          <p:cNvPr id="3" name="Espaço Reservado para Conteúdo 2"/>
          <p:cNvSpPr>
            <a:spLocks noGrp="1"/>
          </p:cNvSpPr>
          <p:nvPr>
            <p:ph idx="1"/>
          </p:nvPr>
        </p:nvSpPr>
        <p:spPr>
          <a:xfrm>
            <a:off x="838200" y="1326524"/>
            <a:ext cx="10515600" cy="4850439"/>
          </a:xfrm>
        </p:spPr>
        <p:txBody>
          <a:bodyPr/>
          <a:lstStyle/>
          <a:p>
            <a:r>
              <a:rPr lang="pt-BR" b="1" dirty="0" smtClean="0">
                <a:latin typeface="Adobe Caslon Pro Bold" panose="0205070206050A020403" pitchFamily="18" charset="0"/>
              </a:rPr>
              <a:t>Resistência à passagem da corrente elétrica.</a:t>
            </a:r>
            <a:endParaRPr lang="pt-BR" b="1" dirty="0">
              <a:latin typeface="Adobe Caslon Pro Bold" panose="0205070206050A020403" pitchFamily="18" charset="0"/>
            </a:endParaRPr>
          </a:p>
          <a:p>
            <a:r>
              <a:rPr lang="pt-BR" b="1" dirty="0" smtClean="0">
                <a:latin typeface="Adobe Caslon Pro Bold" panose="0205070206050A020403" pitchFamily="18" charset="0"/>
              </a:rPr>
              <a:t>Resistores: são componentes elétricos destinados a gerar resistência.</a:t>
            </a:r>
            <a:endParaRPr lang="pt-BR" b="1" dirty="0"/>
          </a:p>
        </p:txBody>
      </p:sp>
      <p:pic>
        <p:nvPicPr>
          <p:cNvPr id="1026" name="Picture 2" descr="http://www.mundoeducacao.com/upload/conteudo_legenda/21e549e6b316dce4b5d4c8ef661ad6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5874" y="5137221"/>
            <a:ext cx="1540881" cy="154088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p:cNvPicPr>
            <a:picLocks noChangeAspect="1"/>
          </p:cNvPicPr>
          <p:nvPr/>
        </p:nvPicPr>
        <p:blipFill>
          <a:blip r:embed="rId3"/>
          <a:stretch>
            <a:fillRect/>
          </a:stretch>
        </p:blipFill>
        <p:spPr>
          <a:xfrm>
            <a:off x="4531651" y="2250592"/>
            <a:ext cx="2131704" cy="1544996"/>
          </a:xfrm>
          <a:prstGeom prst="rect">
            <a:avLst/>
          </a:prstGeom>
        </p:spPr>
      </p:pic>
      <p:pic>
        <p:nvPicPr>
          <p:cNvPr id="1030" name="Picture 6" descr="http://www.flashdrivepros.com/Images/cutcaster-photo-801012619-USB-Flash-Drive-circui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3458" y="2250592"/>
            <a:ext cx="3606253" cy="285676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t/placa-de-circuito-com-resistores-e-diodo-emissor-de-luz-2510578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114" y="3121963"/>
            <a:ext cx="3022885" cy="201525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tabalabs.com.br/videogames/atari/av_gemini/1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6761" y="4023415"/>
            <a:ext cx="3617935" cy="2713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779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1</a:t>
            </a:r>
            <a:endParaRPr lang="pt-BR" sz="3000" dirty="0">
              <a:latin typeface="Britannic Bold" panose="020B0903060703020204" pitchFamily="34" charset="0"/>
            </a:endParaRPr>
          </a:p>
        </p:txBody>
      </p:sp>
      <p:sp>
        <p:nvSpPr>
          <p:cNvPr id="3" name="Espaço Reservado para Conteúdo 2"/>
          <p:cNvSpPr>
            <a:spLocks noGrp="1"/>
          </p:cNvSpPr>
          <p:nvPr>
            <p:ph idx="1"/>
          </p:nvPr>
        </p:nvSpPr>
        <p:spPr>
          <a:xfrm>
            <a:off x="689065" y="875213"/>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No OA “</a:t>
            </a:r>
            <a:r>
              <a:rPr lang="pt-BR" sz="2500" dirty="0" err="1">
                <a:latin typeface="Arial Narrow" panose="020B0606020202030204" pitchFamily="34" charset="0"/>
              </a:rPr>
              <a:t>Circuit</a:t>
            </a:r>
            <a:r>
              <a:rPr lang="pt-BR" sz="2500" dirty="0">
                <a:latin typeface="Arial Narrow" panose="020B0606020202030204" pitchFamily="34" charset="0"/>
              </a:rPr>
              <a:t> </a:t>
            </a:r>
            <a:r>
              <a:rPr lang="pt-BR" sz="2500" dirty="0" err="1">
                <a:latin typeface="Arial Narrow" panose="020B0606020202030204" pitchFamily="34" charset="0"/>
              </a:rPr>
              <a:t>Construction</a:t>
            </a:r>
            <a:r>
              <a:rPr lang="pt-BR" sz="2500" dirty="0">
                <a:latin typeface="Arial Narrow" panose="020B0606020202030204" pitchFamily="34" charset="0"/>
              </a:rPr>
              <a:t> Kit: DC (HTML5</a:t>
            </a:r>
            <a:r>
              <a:rPr lang="pt-BR" sz="2500" dirty="0" smtClean="0">
                <a:latin typeface="Arial Narrow" panose="020B0606020202030204" pitchFamily="34" charset="0"/>
              </a:rPr>
              <a:t>)</a:t>
            </a:r>
            <a:r>
              <a:rPr lang="pt-BR" sz="2500" dirty="0" smtClean="0">
                <a:latin typeface="Arial Narrow" panose="020B0606020202030204" pitchFamily="34" charset="0"/>
                <a:cs typeface="Times New Roman" panose="02020603050405020304" pitchFamily="18" charset="0"/>
              </a:rPr>
              <a:t>” foi construído o circuito mostrado na imagem abaixo. Apesar da alta voltagem (200.000 volts), temos uma amperagem relativamente baixa (5 ampères). Porque isso acontece? Explique.</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705397"/>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sz="2500" dirty="0">
              <a:latin typeface="Arial Narrow" panose="020B0606020202030204" pitchFamily="34" charset="0"/>
              <a:cs typeface="Times New Roman" panose="02020603050405020304" pitchFamily="18" charset="0"/>
            </a:endParaRPr>
          </a:p>
        </p:txBody>
      </p:sp>
      <p:pic>
        <p:nvPicPr>
          <p:cNvPr id="5" name="Imagem 4"/>
          <p:cNvPicPr>
            <a:picLocks noChangeAspect="1"/>
          </p:cNvPicPr>
          <p:nvPr/>
        </p:nvPicPr>
        <p:blipFill>
          <a:blip r:embed="rId2"/>
          <a:stretch>
            <a:fillRect/>
          </a:stretch>
        </p:blipFill>
        <p:spPr>
          <a:xfrm>
            <a:off x="3382525" y="2684440"/>
            <a:ext cx="5461029" cy="3490245"/>
          </a:xfrm>
          <a:prstGeom prst="rect">
            <a:avLst/>
          </a:prstGeom>
        </p:spPr>
      </p:pic>
    </p:spTree>
    <p:extLst>
      <p:ext uri="{BB962C8B-B14F-4D97-AF65-F5344CB8AC3E}">
        <p14:creationId xmlns:p14="http://schemas.microsoft.com/office/powerpoint/2010/main" val="2752580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2</a:t>
            </a:r>
            <a:endParaRPr lang="pt-BR" sz="3000" dirty="0">
              <a:latin typeface="Britannic Bold" panose="020B0903060703020204" pitchFamily="34" charset="0"/>
            </a:endParaRPr>
          </a:p>
        </p:txBody>
      </p:sp>
      <p:sp>
        <p:nvSpPr>
          <p:cNvPr id="3" name="Espaço Reservado para Conteúdo 2"/>
          <p:cNvSpPr>
            <a:spLocks noGrp="1"/>
          </p:cNvSpPr>
          <p:nvPr>
            <p:ph idx="1"/>
          </p:nvPr>
        </p:nvSpPr>
        <p:spPr>
          <a:xfrm>
            <a:off x="689065" y="875213"/>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As imagens abaixo mostram dois circuitos construídos com a mesma bateria e os mesmos resistores. Porque o circuito da direita tem uma intensidade de corrente menor? Explique.</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705397"/>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sz="2500" dirty="0">
              <a:latin typeface="Arial Narrow" panose="020B0606020202030204" pitchFamily="34" charset="0"/>
              <a:cs typeface="Times New Roman" panose="02020603050405020304" pitchFamily="18" charset="0"/>
            </a:endParaRPr>
          </a:p>
        </p:txBody>
      </p:sp>
      <p:pic>
        <p:nvPicPr>
          <p:cNvPr id="5" name="Imagem 4"/>
          <p:cNvPicPr>
            <a:picLocks noChangeAspect="1"/>
          </p:cNvPicPr>
          <p:nvPr/>
        </p:nvPicPr>
        <p:blipFill>
          <a:blip r:embed="rId2"/>
          <a:stretch>
            <a:fillRect/>
          </a:stretch>
        </p:blipFill>
        <p:spPr>
          <a:xfrm>
            <a:off x="1116199" y="2224221"/>
            <a:ext cx="3820058" cy="3924848"/>
          </a:xfrm>
          <a:prstGeom prst="rect">
            <a:avLst/>
          </a:prstGeom>
        </p:spPr>
      </p:pic>
      <p:pic>
        <p:nvPicPr>
          <p:cNvPr id="6" name="Imagem 5"/>
          <p:cNvPicPr>
            <a:picLocks noChangeAspect="1"/>
          </p:cNvPicPr>
          <p:nvPr/>
        </p:nvPicPr>
        <p:blipFill>
          <a:blip r:embed="rId3"/>
          <a:stretch>
            <a:fillRect/>
          </a:stretch>
        </p:blipFill>
        <p:spPr>
          <a:xfrm>
            <a:off x="6306343" y="2224221"/>
            <a:ext cx="4229690" cy="3915321"/>
          </a:xfrm>
          <a:prstGeom prst="rect">
            <a:avLst/>
          </a:prstGeom>
        </p:spPr>
      </p:pic>
    </p:spTree>
    <p:extLst>
      <p:ext uri="{BB962C8B-B14F-4D97-AF65-F5344CB8AC3E}">
        <p14:creationId xmlns:p14="http://schemas.microsoft.com/office/powerpoint/2010/main" val="25360618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3</a:t>
            </a:r>
            <a:endParaRPr lang="pt-BR" sz="3000" dirty="0">
              <a:latin typeface="Britannic Bold" panose="020B0903060703020204" pitchFamily="34" charset="0"/>
            </a:endParaRPr>
          </a:p>
        </p:txBody>
      </p:sp>
      <p:sp>
        <p:nvSpPr>
          <p:cNvPr id="3" name="Espaço Reservado para Conteúdo 2"/>
          <p:cNvSpPr>
            <a:spLocks noGrp="1"/>
          </p:cNvSpPr>
          <p:nvPr>
            <p:ph idx="1"/>
          </p:nvPr>
        </p:nvSpPr>
        <p:spPr>
          <a:xfrm>
            <a:off x="689065" y="875213"/>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Explique por que o voltímetro abaixo marca 0V quando conectado nas duas pontas do fio condutor.</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705397"/>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sz="2500" dirty="0">
              <a:latin typeface="Arial Narrow" panose="020B0606020202030204" pitchFamily="34" charset="0"/>
              <a:cs typeface="Times New Roman" panose="02020603050405020304" pitchFamily="18" charset="0"/>
            </a:endParaRPr>
          </a:p>
        </p:txBody>
      </p:sp>
      <p:pic>
        <p:nvPicPr>
          <p:cNvPr id="5" name="Imagem 4"/>
          <p:cNvPicPr>
            <a:picLocks noChangeAspect="1"/>
          </p:cNvPicPr>
          <p:nvPr/>
        </p:nvPicPr>
        <p:blipFill>
          <a:blip r:embed="rId2"/>
          <a:stretch>
            <a:fillRect/>
          </a:stretch>
        </p:blipFill>
        <p:spPr>
          <a:xfrm>
            <a:off x="4171680" y="2119575"/>
            <a:ext cx="3848637" cy="4029637"/>
          </a:xfrm>
          <a:prstGeom prst="rect">
            <a:avLst/>
          </a:prstGeom>
        </p:spPr>
      </p:pic>
    </p:spTree>
    <p:extLst>
      <p:ext uri="{BB962C8B-B14F-4D97-AF65-F5344CB8AC3E}">
        <p14:creationId xmlns:p14="http://schemas.microsoft.com/office/powerpoint/2010/main" val="840039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4</a:t>
            </a:r>
            <a:endParaRPr lang="pt-BR" sz="3000" dirty="0">
              <a:latin typeface="Britannic Bold" panose="020B0903060703020204" pitchFamily="34" charset="0"/>
            </a:endParaRPr>
          </a:p>
        </p:txBody>
      </p:sp>
      <p:sp>
        <p:nvSpPr>
          <p:cNvPr id="3" name="Espaço Reservado para Conteúdo 2"/>
          <p:cNvSpPr>
            <a:spLocks noGrp="1"/>
          </p:cNvSpPr>
          <p:nvPr>
            <p:ph idx="1"/>
          </p:nvPr>
        </p:nvSpPr>
        <p:spPr>
          <a:xfrm>
            <a:off x="689065" y="875213"/>
            <a:ext cx="10813869" cy="4351338"/>
          </a:xfrm>
        </p:spPr>
        <p:txBody>
          <a:bodyPr>
            <a:normAutofit/>
          </a:bodyPr>
          <a:lstStyle/>
          <a:p>
            <a:pPr marL="0" indent="0">
              <a:buNone/>
            </a:pPr>
            <a:r>
              <a:rPr lang="pt-BR" sz="2500" dirty="0">
                <a:latin typeface="Arial Narrow" panose="020B0606020202030204" pitchFamily="34" charset="0"/>
                <a:cs typeface="Times New Roman" panose="02020603050405020304" pitchFamily="18" charset="0"/>
              </a:rPr>
              <a:t>As imagens abaixo mostram dois circuitos </a:t>
            </a:r>
            <a:r>
              <a:rPr lang="pt-BR" sz="2500" dirty="0" smtClean="0">
                <a:latin typeface="Arial Narrow" panose="020B0606020202030204" pitchFamily="34" charset="0"/>
                <a:cs typeface="Times New Roman" panose="02020603050405020304" pitchFamily="18" charset="0"/>
              </a:rPr>
              <a:t>idênticos, mas com o amperímetro posicionado em pontos diferentes. Explique o porquê das intensidades serem diferentes.</a:t>
            </a:r>
            <a:endParaRPr lang="pt-BR" sz="2500" dirty="0">
              <a:latin typeface="Arial Narrow" panose="020B0606020202030204" pitchFamily="34" charset="0"/>
              <a:cs typeface="Times New Roman" panose="02020603050405020304" pitchFamily="18" charset="0"/>
            </a:endParaRPr>
          </a:p>
          <a:p>
            <a:pPr marL="0" indent="0">
              <a:buNone/>
            </a:pP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705397"/>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sz="2500" dirty="0">
              <a:latin typeface="Arial Narrow" panose="020B0606020202030204" pitchFamily="34" charset="0"/>
              <a:cs typeface="Times New Roman" panose="02020603050405020304" pitchFamily="18" charset="0"/>
            </a:endParaRPr>
          </a:p>
        </p:txBody>
      </p:sp>
      <p:pic>
        <p:nvPicPr>
          <p:cNvPr id="5" name="Imagem 4"/>
          <p:cNvPicPr>
            <a:picLocks noChangeAspect="1"/>
          </p:cNvPicPr>
          <p:nvPr/>
        </p:nvPicPr>
        <p:blipFill>
          <a:blip r:embed="rId2"/>
          <a:stretch>
            <a:fillRect/>
          </a:stretch>
        </p:blipFill>
        <p:spPr>
          <a:xfrm>
            <a:off x="1637677" y="2399742"/>
            <a:ext cx="4458322" cy="4096322"/>
          </a:xfrm>
          <a:prstGeom prst="rect">
            <a:avLst/>
          </a:prstGeom>
        </p:spPr>
      </p:pic>
      <p:pic>
        <p:nvPicPr>
          <p:cNvPr id="6" name="Imagem 5"/>
          <p:cNvPicPr>
            <a:picLocks noChangeAspect="1"/>
          </p:cNvPicPr>
          <p:nvPr/>
        </p:nvPicPr>
        <p:blipFill>
          <a:blip r:embed="rId3"/>
          <a:stretch>
            <a:fillRect/>
          </a:stretch>
        </p:blipFill>
        <p:spPr>
          <a:xfrm>
            <a:off x="6495069" y="2399742"/>
            <a:ext cx="4296375" cy="4067743"/>
          </a:xfrm>
          <a:prstGeom prst="rect">
            <a:avLst/>
          </a:prstGeom>
        </p:spPr>
      </p:pic>
    </p:spTree>
    <p:extLst>
      <p:ext uri="{BB962C8B-B14F-4D97-AF65-F5344CB8AC3E}">
        <p14:creationId xmlns:p14="http://schemas.microsoft.com/office/powerpoint/2010/main" val="1102703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0"/>
            <a:ext cx="10515600" cy="1045028"/>
          </a:xfrm>
        </p:spPr>
        <p:txBody>
          <a:bodyPr>
            <a:normAutofit/>
          </a:bodyPr>
          <a:lstStyle/>
          <a:p>
            <a:pPr algn="ctr"/>
            <a:r>
              <a:rPr lang="pt-BR" sz="3000" dirty="0" smtClean="0">
                <a:latin typeface="Britannic Bold" panose="020B0903060703020204" pitchFamily="34" charset="0"/>
              </a:rPr>
              <a:t>Questão </a:t>
            </a:r>
            <a:r>
              <a:rPr lang="pt-BR" sz="3000" dirty="0">
                <a:latin typeface="Britannic Bold" panose="020B0903060703020204" pitchFamily="34" charset="0"/>
              </a:rPr>
              <a:t>5</a:t>
            </a:r>
          </a:p>
        </p:txBody>
      </p:sp>
      <p:sp>
        <p:nvSpPr>
          <p:cNvPr id="3" name="Espaço Reservado para Conteúdo 2"/>
          <p:cNvSpPr>
            <a:spLocks noGrp="1"/>
          </p:cNvSpPr>
          <p:nvPr>
            <p:ph idx="1"/>
          </p:nvPr>
        </p:nvSpPr>
        <p:spPr>
          <a:xfrm>
            <a:off x="710901" y="705397"/>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 </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875213"/>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pt-BR" sz="2500" dirty="0">
              <a:latin typeface="Arial Narrow" panose="020B0606020202030204" pitchFamily="34" charset="0"/>
              <a:cs typeface="Times New Roman" panose="02020603050405020304" pitchFamily="18" charset="0"/>
            </a:endParaRPr>
          </a:p>
        </p:txBody>
      </p:sp>
      <p:pic>
        <p:nvPicPr>
          <p:cNvPr id="4" name="Imagem 3"/>
          <p:cNvPicPr>
            <a:picLocks noChangeAspect="1"/>
          </p:cNvPicPr>
          <p:nvPr/>
        </p:nvPicPr>
        <p:blipFill>
          <a:blip r:embed="rId2"/>
          <a:stretch>
            <a:fillRect/>
          </a:stretch>
        </p:blipFill>
        <p:spPr>
          <a:xfrm>
            <a:off x="689065" y="2625634"/>
            <a:ext cx="5192805" cy="3259083"/>
          </a:xfrm>
          <a:prstGeom prst="rect">
            <a:avLst/>
          </a:prstGeom>
        </p:spPr>
      </p:pic>
      <p:pic>
        <p:nvPicPr>
          <p:cNvPr id="6" name="Imagem 5"/>
          <p:cNvPicPr>
            <a:picLocks noChangeAspect="1"/>
          </p:cNvPicPr>
          <p:nvPr/>
        </p:nvPicPr>
        <p:blipFill>
          <a:blip r:embed="rId3"/>
          <a:stretch>
            <a:fillRect/>
          </a:stretch>
        </p:blipFill>
        <p:spPr>
          <a:xfrm>
            <a:off x="6117835" y="2625634"/>
            <a:ext cx="5235965" cy="3237174"/>
          </a:xfrm>
          <a:prstGeom prst="rect">
            <a:avLst/>
          </a:prstGeom>
        </p:spPr>
      </p:pic>
      <p:sp>
        <p:nvSpPr>
          <p:cNvPr id="8" name="Espaço Reservado para Conteúdo 2"/>
          <p:cNvSpPr txBox="1">
            <a:spLocks/>
          </p:cNvSpPr>
          <p:nvPr/>
        </p:nvSpPr>
        <p:spPr>
          <a:xfrm>
            <a:off x="838199" y="1045027"/>
            <a:ext cx="10817135" cy="43339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BR" sz="2500" dirty="0" smtClean="0">
                <a:latin typeface="Arial Narrow" panose="020B0606020202030204" pitchFamily="34" charset="0"/>
                <a:cs typeface="Times New Roman" panose="02020603050405020304" pitchFamily="18" charset="0"/>
              </a:rPr>
              <a:t>As imagens abaixo mostram dois circuitos idênticos, mas com o amperímetro posicionado em pontos diferentes. Explique o porquê das intensidades serem diferentes.</a:t>
            </a:r>
          </a:p>
          <a:p>
            <a:pPr marL="0" indent="0">
              <a:buFont typeface="Arial" panose="020B0604020202020204" pitchFamily="34" charset="0"/>
              <a:buNone/>
            </a:pPr>
            <a:endParaRPr lang="pt-BR" sz="2500" dirty="0">
              <a:latin typeface="Arial Narrow" panose="020B0606020202030204" pitchFamily="34" charset="0"/>
              <a:cs typeface="Times New Roman" panose="02020603050405020304" pitchFamily="18" charset="0"/>
            </a:endParaRPr>
          </a:p>
        </p:txBody>
      </p:sp>
    </p:spTree>
    <p:extLst>
      <p:ext uri="{BB962C8B-B14F-4D97-AF65-F5344CB8AC3E}">
        <p14:creationId xmlns:p14="http://schemas.microsoft.com/office/powerpoint/2010/main" val="39603950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11233" y="-59270"/>
            <a:ext cx="9496697" cy="1763486"/>
          </a:xfrm>
        </p:spPr>
        <p:txBody>
          <a:bodyPr>
            <a:normAutofit/>
          </a:bodyPr>
          <a:lstStyle/>
          <a:p>
            <a:r>
              <a:rPr lang="pt-BR" sz="3200" b="1" dirty="0" smtClean="0">
                <a:latin typeface="Berlin Sans FB Demi" panose="020E0802020502020306" pitchFamily="34" charset="0"/>
              </a:rPr>
              <a:t>Atividade </a:t>
            </a:r>
            <a:r>
              <a:rPr lang="pt-BR" sz="3200" b="1" dirty="0" err="1" smtClean="0">
                <a:latin typeface="Berlin Sans FB Demi" panose="020E0802020502020306" pitchFamily="34" charset="0"/>
              </a:rPr>
              <a:t>PHet</a:t>
            </a:r>
            <a:r>
              <a:rPr lang="pt-BR" sz="3200" b="1" dirty="0" smtClean="0">
                <a:latin typeface="Berlin Sans FB Demi" panose="020E0802020502020306" pitchFamily="34" charset="0"/>
              </a:rPr>
              <a:t/>
            </a:r>
            <a:br>
              <a:rPr lang="pt-BR" sz="3200" b="1" dirty="0" smtClean="0">
                <a:latin typeface="Berlin Sans FB Demi" panose="020E0802020502020306" pitchFamily="34" charset="0"/>
              </a:rPr>
            </a:br>
            <a:r>
              <a:rPr lang="pt-BR" sz="3200" b="1" dirty="0" smtClean="0">
                <a:latin typeface="Berlin Sans FB Demi" panose="020E0802020502020306" pitchFamily="34" charset="0"/>
              </a:rPr>
              <a:t>sobre Circuitos Elétricos</a:t>
            </a:r>
            <a:r>
              <a:rPr lang="pt-BR" sz="3200" b="1" dirty="0">
                <a:latin typeface="Berlin Sans FB Demi" panose="020E0802020502020306" pitchFamily="34" charset="0"/>
              </a:rPr>
              <a:t> </a:t>
            </a:r>
            <a:r>
              <a:rPr lang="pt-BR" sz="3200" b="1" dirty="0" smtClean="0">
                <a:latin typeface="Berlin Sans FB Demi" panose="020E0802020502020306" pitchFamily="34" charset="0"/>
              </a:rPr>
              <a:t>utilizando </a:t>
            </a:r>
            <a:br>
              <a:rPr lang="pt-BR" sz="3200" b="1" dirty="0" smtClean="0">
                <a:latin typeface="Berlin Sans FB Demi" panose="020E0802020502020306" pitchFamily="34" charset="0"/>
              </a:rPr>
            </a:br>
            <a:r>
              <a:rPr lang="pt-BR" sz="3200" b="1" dirty="0" smtClean="0">
                <a:latin typeface="Berlin Sans FB Demi" panose="020E0802020502020306" pitchFamily="34" charset="0"/>
              </a:rPr>
              <a:t>o OA “</a:t>
            </a:r>
            <a:r>
              <a:rPr lang="pt-BR" sz="3200" b="1" dirty="0" err="1" smtClean="0">
                <a:latin typeface="Berlin Sans FB Demi" panose="020E0802020502020306" pitchFamily="34" charset="0"/>
              </a:rPr>
              <a:t>Circuit</a:t>
            </a:r>
            <a:r>
              <a:rPr lang="pt-BR" sz="3200" b="1" dirty="0" smtClean="0">
                <a:latin typeface="Berlin Sans FB Demi" panose="020E0802020502020306" pitchFamily="34" charset="0"/>
              </a:rPr>
              <a:t> </a:t>
            </a:r>
            <a:r>
              <a:rPr lang="pt-BR" sz="3200" b="1" dirty="0" err="1" smtClean="0">
                <a:latin typeface="Berlin Sans FB Demi" panose="020E0802020502020306" pitchFamily="34" charset="0"/>
              </a:rPr>
              <a:t>Construction</a:t>
            </a:r>
            <a:r>
              <a:rPr lang="pt-BR" sz="3200" b="1" dirty="0" smtClean="0">
                <a:latin typeface="Berlin Sans FB Demi" panose="020E0802020502020306" pitchFamily="34" charset="0"/>
              </a:rPr>
              <a:t> Kit: DC (HTML5)”</a:t>
            </a:r>
            <a:endParaRPr lang="pt-BR" sz="3200" b="1" dirty="0">
              <a:latin typeface="Berlin Sans FB Demi" panose="020E0802020502020306" pitchFamily="34" charset="0"/>
            </a:endParaRPr>
          </a:p>
        </p:txBody>
      </p:sp>
      <p:sp>
        <p:nvSpPr>
          <p:cNvPr id="3" name="Subtítulo 2"/>
          <p:cNvSpPr>
            <a:spLocks noGrp="1"/>
          </p:cNvSpPr>
          <p:nvPr>
            <p:ph type="subTitle" idx="1"/>
          </p:nvPr>
        </p:nvSpPr>
        <p:spPr>
          <a:xfrm>
            <a:off x="570410" y="5655243"/>
            <a:ext cx="9432501" cy="1655762"/>
          </a:xfrm>
        </p:spPr>
        <p:txBody>
          <a:bodyPr/>
          <a:lstStyle/>
          <a:p>
            <a:r>
              <a:rPr lang="pt-BR" b="1" dirty="0"/>
              <a:t>Disponível </a:t>
            </a:r>
            <a:r>
              <a:rPr lang="pt-BR" b="1" dirty="0" smtClean="0"/>
              <a:t>em</a:t>
            </a:r>
            <a:r>
              <a:rPr lang="pt-BR" b="1" dirty="0"/>
              <a:t>: </a:t>
            </a:r>
            <a:r>
              <a:rPr lang="pt-BR" b="1" dirty="0">
                <a:hlinkClick r:id="rId2"/>
              </a:rPr>
              <a:t>https://</a:t>
            </a:r>
            <a:r>
              <a:rPr lang="pt-BR" b="1" dirty="0" smtClean="0">
                <a:hlinkClick r:id="rId2"/>
              </a:rPr>
              <a:t>phet.colorado.edu/sims/html/circuit-construction-kit-dc/latest/circuit-construction-kit-dc_en.html</a:t>
            </a:r>
            <a:endParaRPr lang="pt-BR" b="1" dirty="0" smtClean="0"/>
          </a:p>
          <a:p>
            <a:endParaRPr lang="pt-BR" b="1" dirty="0" smtClean="0"/>
          </a:p>
          <a:p>
            <a:endParaRPr lang="pt-BR" b="1" dirty="0" smtClean="0"/>
          </a:p>
          <a:p>
            <a:endParaRPr lang="pt-BR" dirty="0"/>
          </a:p>
        </p:txBody>
      </p:sp>
      <p:pic>
        <p:nvPicPr>
          <p:cNvPr id="5" name="Imagem 4"/>
          <p:cNvPicPr>
            <a:picLocks noChangeAspect="1"/>
          </p:cNvPicPr>
          <p:nvPr/>
        </p:nvPicPr>
        <p:blipFill>
          <a:blip r:embed="rId3"/>
          <a:stretch>
            <a:fillRect/>
          </a:stretch>
        </p:blipFill>
        <p:spPr>
          <a:xfrm>
            <a:off x="1" y="99990"/>
            <a:ext cx="1840122" cy="1558993"/>
          </a:xfrm>
          <a:prstGeom prst="rect">
            <a:avLst/>
          </a:prstGeom>
        </p:spPr>
      </p:pic>
      <p:pic>
        <p:nvPicPr>
          <p:cNvPr id="6" name="Imagem 5"/>
          <p:cNvPicPr>
            <a:picLocks noChangeAspect="1"/>
          </p:cNvPicPr>
          <p:nvPr/>
        </p:nvPicPr>
        <p:blipFill>
          <a:blip r:embed="rId4"/>
          <a:stretch>
            <a:fillRect/>
          </a:stretch>
        </p:blipFill>
        <p:spPr>
          <a:xfrm>
            <a:off x="10002911" y="5623073"/>
            <a:ext cx="2037642" cy="1095380"/>
          </a:xfrm>
          <a:prstGeom prst="rect">
            <a:avLst/>
          </a:prstGeom>
        </p:spPr>
      </p:pic>
      <p:pic>
        <p:nvPicPr>
          <p:cNvPr id="8" name="Imagem 7"/>
          <p:cNvPicPr/>
          <p:nvPr/>
        </p:nvPicPr>
        <p:blipFill>
          <a:blip r:embed="rId5">
            <a:extLst>
              <a:ext uri="{28A0092B-C50C-407E-A947-70E740481C1C}">
                <a14:useLocalDpi xmlns:a14="http://schemas.microsoft.com/office/drawing/2010/main" val="0"/>
              </a:ext>
            </a:extLst>
          </a:blip>
          <a:srcRect/>
          <a:stretch>
            <a:fillRect/>
          </a:stretch>
        </p:blipFill>
        <p:spPr bwMode="auto">
          <a:xfrm>
            <a:off x="3100453" y="1795656"/>
            <a:ext cx="6997135" cy="3378472"/>
          </a:xfrm>
          <a:prstGeom prst="rect">
            <a:avLst/>
          </a:prstGeom>
          <a:noFill/>
          <a:ln>
            <a:noFill/>
          </a:ln>
        </p:spPr>
      </p:pic>
    </p:spTree>
    <p:extLst>
      <p:ext uri="{BB962C8B-B14F-4D97-AF65-F5344CB8AC3E}">
        <p14:creationId xmlns:p14="http://schemas.microsoft.com/office/powerpoint/2010/main" val="1952238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83713"/>
            <a:ext cx="10515600" cy="1974402"/>
          </a:xfrm>
        </p:spPr>
        <p:txBody>
          <a:bodyPr/>
          <a:lstStyle/>
          <a:p>
            <a:pPr algn="ctr"/>
            <a:r>
              <a:rPr lang="pt-BR" b="1" dirty="0" smtClean="0">
                <a:latin typeface="Adobe Caslon Pro Bold" panose="0205070206050A020403" pitchFamily="18" charset="0"/>
              </a:rPr>
              <a:t>Resistência elétrica (1ª Lei de Ohm)</a:t>
            </a:r>
            <a:endParaRPr lang="pt-BR" b="1" dirty="0">
              <a:latin typeface="Adobe Caslon Pro Bold" panose="0205070206050A020403" pitchFamily="18" charset="0"/>
            </a:endParaRPr>
          </a:p>
        </p:txBody>
      </p:sp>
      <p:sp>
        <p:nvSpPr>
          <p:cNvPr id="3" name="Espaço Reservado para Conteúdo 2"/>
          <p:cNvSpPr>
            <a:spLocks noGrp="1"/>
          </p:cNvSpPr>
          <p:nvPr>
            <p:ph idx="1"/>
          </p:nvPr>
        </p:nvSpPr>
        <p:spPr>
          <a:xfrm>
            <a:off x="838200" y="1326524"/>
            <a:ext cx="10515600" cy="4850439"/>
          </a:xfrm>
        </p:spPr>
        <p:txBody>
          <a:bodyPr/>
          <a:lstStyle/>
          <a:p>
            <a:r>
              <a:rPr lang="pt-BR" b="1" dirty="0" smtClean="0">
                <a:latin typeface="Adobe Caslon Pro Bold" panose="0205070206050A020403" pitchFamily="18" charset="0"/>
              </a:rPr>
              <a:t>Resistência à passagem da corrente elétrica.</a:t>
            </a:r>
            <a:endParaRPr lang="pt-BR" b="1" dirty="0">
              <a:latin typeface="Adobe Caslon Pro Bold" panose="0205070206050A020403" pitchFamily="18" charset="0"/>
            </a:endParaRPr>
          </a:p>
          <a:p>
            <a:r>
              <a:rPr lang="pt-BR" b="1" dirty="0" smtClean="0">
                <a:latin typeface="Adobe Caslon Pro Bold" panose="0205070206050A020403" pitchFamily="18" charset="0"/>
              </a:rPr>
              <a:t>Resistores: são componentes elétricos destinados a gerar resistência.</a:t>
            </a:r>
            <a:endParaRPr lang="pt-BR" b="1" dirty="0"/>
          </a:p>
        </p:txBody>
      </p:sp>
      <p:pic>
        <p:nvPicPr>
          <p:cNvPr id="1026" name="Picture 2" descr="http://www.mundoeducacao.com/upload/conteudo_legenda/21e549e6b316dce4b5d4c8ef661ad6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5874" y="5137221"/>
            <a:ext cx="1540881" cy="154088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p:cNvPicPr>
            <a:picLocks noChangeAspect="1"/>
          </p:cNvPicPr>
          <p:nvPr/>
        </p:nvPicPr>
        <p:blipFill>
          <a:blip r:embed="rId3"/>
          <a:stretch>
            <a:fillRect/>
          </a:stretch>
        </p:blipFill>
        <p:spPr>
          <a:xfrm>
            <a:off x="4531651" y="2250592"/>
            <a:ext cx="2131704" cy="1544996"/>
          </a:xfrm>
          <a:prstGeom prst="rect">
            <a:avLst/>
          </a:prstGeom>
        </p:spPr>
      </p:pic>
      <p:pic>
        <p:nvPicPr>
          <p:cNvPr id="1030" name="Picture 6" descr="http://www.flashdrivepros.com/Images/cutcaster-photo-801012619-USB-Flash-Drive-circui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3458" y="2250592"/>
            <a:ext cx="3606253" cy="285676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t/placa-de-circuito-com-resistores-e-diodo-emissor-de-luz-2510578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114" y="3121963"/>
            <a:ext cx="3022885" cy="201525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tabalabs.com.br/videogames/atari/av_gemini/1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6761" y="4023415"/>
            <a:ext cx="3617935" cy="2713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777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11679" y="0"/>
            <a:ext cx="9496697" cy="1763486"/>
          </a:xfrm>
        </p:spPr>
        <p:txBody>
          <a:bodyPr>
            <a:normAutofit/>
          </a:bodyPr>
          <a:lstStyle/>
          <a:p>
            <a:r>
              <a:rPr lang="pt-BR" sz="3200" b="1" dirty="0" smtClean="0">
                <a:latin typeface="Berlin Sans FB Demi" panose="020E0802020502020306" pitchFamily="34" charset="0"/>
              </a:rPr>
              <a:t>Atividade </a:t>
            </a:r>
            <a:r>
              <a:rPr lang="pt-BR" sz="3200" b="1" dirty="0" err="1" smtClean="0">
                <a:latin typeface="Berlin Sans FB Demi" panose="020E0802020502020306" pitchFamily="34" charset="0"/>
              </a:rPr>
              <a:t>PHet</a:t>
            </a:r>
            <a:r>
              <a:rPr lang="pt-BR" sz="3200" b="1" dirty="0" smtClean="0">
                <a:latin typeface="Berlin Sans FB Demi" panose="020E0802020502020306" pitchFamily="34" charset="0"/>
              </a:rPr>
              <a:t/>
            </a:r>
            <a:br>
              <a:rPr lang="pt-BR" sz="3200" b="1" dirty="0" smtClean="0">
                <a:latin typeface="Berlin Sans FB Demi" panose="020E0802020502020306" pitchFamily="34" charset="0"/>
              </a:rPr>
            </a:br>
            <a:r>
              <a:rPr lang="pt-BR" sz="3200" b="1" dirty="0" smtClean="0">
                <a:latin typeface="Berlin Sans FB Demi" panose="020E0802020502020306" pitchFamily="34" charset="0"/>
              </a:rPr>
              <a:t>sobre Capacitores</a:t>
            </a:r>
            <a:r>
              <a:rPr lang="pt-BR" sz="3200" b="1" dirty="0">
                <a:latin typeface="Berlin Sans FB Demi" panose="020E0802020502020306" pitchFamily="34" charset="0"/>
              </a:rPr>
              <a:t> </a:t>
            </a:r>
            <a:r>
              <a:rPr lang="pt-BR" sz="3200" b="1" dirty="0" smtClean="0">
                <a:latin typeface="Berlin Sans FB Demi" panose="020E0802020502020306" pitchFamily="34" charset="0"/>
              </a:rPr>
              <a:t>utilizando o </a:t>
            </a:r>
            <a:br>
              <a:rPr lang="pt-BR" sz="3200" b="1" dirty="0" smtClean="0">
                <a:latin typeface="Berlin Sans FB Demi" panose="020E0802020502020306" pitchFamily="34" charset="0"/>
              </a:rPr>
            </a:br>
            <a:r>
              <a:rPr lang="pt-BR" sz="3200" b="1" dirty="0" smtClean="0">
                <a:latin typeface="Berlin Sans FB Demi" panose="020E0802020502020306" pitchFamily="34" charset="0"/>
              </a:rPr>
              <a:t>OA “Capacitor </a:t>
            </a:r>
            <a:r>
              <a:rPr lang="pt-BR" sz="3200" b="1" dirty="0" err="1" smtClean="0">
                <a:latin typeface="Berlin Sans FB Demi" panose="020E0802020502020306" pitchFamily="34" charset="0"/>
              </a:rPr>
              <a:t>Lab</a:t>
            </a:r>
            <a:r>
              <a:rPr lang="pt-BR" sz="3200" b="1" dirty="0" smtClean="0">
                <a:latin typeface="Berlin Sans FB Demi" panose="020E0802020502020306" pitchFamily="34" charset="0"/>
              </a:rPr>
              <a:t>: </a:t>
            </a:r>
            <a:r>
              <a:rPr lang="pt-BR" sz="3200" b="1" dirty="0" err="1" smtClean="0">
                <a:latin typeface="Berlin Sans FB Demi" panose="020E0802020502020306" pitchFamily="34" charset="0"/>
              </a:rPr>
              <a:t>Basics</a:t>
            </a:r>
            <a:r>
              <a:rPr lang="pt-BR" sz="3200" b="1" dirty="0" smtClean="0">
                <a:latin typeface="Berlin Sans FB Demi" panose="020E0802020502020306" pitchFamily="34" charset="0"/>
              </a:rPr>
              <a:t> (HTML5)”</a:t>
            </a:r>
            <a:endParaRPr lang="pt-BR" sz="3200" b="1" dirty="0">
              <a:latin typeface="Berlin Sans FB Demi" panose="020E0802020502020306" pitchFamily="34" charset="0"/>
            </a:endParaRPr>
          </a:p>
        </p:txBody>
      </p:sp>
      <p:sp>
        <p:nvSpPr>
          <p:cNvPr id="3" name="Subtítulo 2"/>
          <p:cNvSpPr>
            <a:spLocks noGrp="1"/>
          </p:cNvSpPr>
          <p:nvPr>
            <p:ph type="subTitle" idx="1"/>
          </p:nvPr>
        </p:nvSpPr>
        <p:spPr>
          <a:xfrm>
            <a:off x="570410" y="5655243"/>
            <a:ext cx="9432501" cy="1655762"/>
          </a:xfrm>
        </p:spPr>
        <p:txBody>
          <a:bodyPr/>
          <a:lstStyle/>
          <a:p>
            <a:r>
              <a:rPr lang="pt-BR" b="1" dirty="0"/>
              <a:t>Disponível </a:t>
            </a:r>
            <a:r>
              <a:rPr lang="pt-BR" b="1" dirty="0" smtClean="0"/>
              <a:t>em</a:t>
            </a:r>
            <a:r>
              <a:rPr lang="pt-BR" b="1" dirty="0"/>
              <a:t>: </a:t>
            </a:r>
            <a:r>
              <a:rPr lang="pt-BR" b="1" dirty="0">
                <a:hlinkClick r:id="rId2"/>
              </a:rPr>
              <a:t>https://</a:t>
            </a:r>
            <a:r>
              <a:rPr lang="pt-BR" b="1" dirty="0" smtClean="0">
                <a:hlinkClick r:id="rId2"/>
              </a:rPr>
              <a:t>phet.colorado.edu/sims/html/capacitor-lab-basics/latest/capacitor-lab-basics_en.html</a:t>
            </a:r>
            <a:endParaRPr lang="pt-BR" b="1" dirty="0" smtClean="0"/>
          </a:p>
          <a:p>
            <a:endParaRPr lang="pt-BR" b="1" dirty="0" smtClean="0"/>
          </a:p>
          <a:p>
            <a:endParaRPr lang="pt-BR" b="1" dirty="0" smtClean="0"/>
          </a:p>
          <a:p>
            <a:endParaRPr lang="pt-BR" dirty="0"/>
          </a:p>
        </p:txBody>
      </p:sp>
      <p:pic>
        <p:nvPicPr>
          <p:cNvPr id="5" name="Imagem 4"/>
          <p:cNvPicPr>
            <a:picLocks noChangeAspect="1"/>
          </p:cNvPicPr>
          <p:nvPr/>
        </p:nvPicPr>
        <p:blipFill>
          <a:blip r:embed="rId3"/>
          <a:stretch>
            <a:fillRect/>
          </a:stretch>
        </p:blipFill>
        <p:spPr>
          <a:xfrm>
            <a:off x="1" y="99990"/>
            <a:ext cx="1840122" cy="1558993"/>
          </a:xfrm>
          <a:prstGeom prst="rect">
            <a:avLst/>
          </a:prstGeom>
        </p:spPr>
      </p:pic>
      <p:pic>
        <p:nvPicPr>
          <p:cNvPr id="6" name="Imagem 5"/>
          <p:cNvPicPr>
            <a:picLocks noChangeAspect="1"/>
          </p:cNvPicPr>
          <p:nvPr/>
        </p:nvPicPr>
        <p:blipFill>
          <a:blip r:embed="rId4"/>
          <a:stretch>
            <a:fillRect/>
          </a:stretch>
        </p:blipFill>
        <p:spPr>
          <a:xfrm>
            <a:off x="10002911" y="5623073"/>
            <a:ext cx="2037642" cy="1095380"/>
          </a:xfrm>
          <a:prstGeom prst="rect">
            <a:avLst/>
          </a:prstGeom>
        </p:spPr>
      </p:pic>
      <p:pic>
        <p:nvPicPr>
          <p:cNvPr id="4" name="Imagem 3"/>
          <p:cNvPicPr>
            <a:picLocks noChangeAspect="1"/>
          </p:cNvPicPr>
          <p:nvPr/>
        </p:nvPicPr>
        <p:blipFill>
          <a:blip r:embed="rId5"/>
          <a:stretch>
            <a:fillRect/>
          </a:stretch>
        </p:blipFill>
        <p:spPr>
          <a:xfrm>
            <a:off x="3482950" y="1831084"/>
            <a:ext cx="6554153" cy="3756561"/>
          </a:xfrm>
          <a:prstGeom prst="rect">
            <a:avLst/>
          </a:prstGeom>
        </p:spPr>
      </p:pic>
    </p:spTree>
    <p:extLst>
      <p:ext uri="{BB962C8B-B14F-4D97-AF65-F5344CB8AC3E}">
        <p14:creationId xmlns:p14="http://schemas.microsoft.com/office/powerpoint/2010/main" val="3281379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1</a:t>
            </a:r>
            <a:endParaRPr lang="pt-BR" sz="3000" dirty="0">
              <a:latin typeface="Britannic Bold" panose="020B0903060703020204" pitchFamily="34" charset="0"/>
            </a:endParaRPr>
          </a:p>
        </p:txBody>
      </p:sp>
      <p:sp>
        <p:nvSpPr>
          <p:cNvPr id="3" name="Espaço Reservado para Conteúdo 2"/>
          <p:cNvSpPr>
            <a:spLocks noGrp="1"/>
          </p:cNvSpPr>
          <p:nvPr>
            <p:ph idx="1"/>
          </p:nvPr>
        </p:nvSpPr>
        <p:spPr>
          <a:xfrm>
            <a:off x="689065" y="875213"/>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Quais as funções principais de cada uma dessas grandezas físicas: Resistência (dada em ohm), Corrente (dada em </a:t>
            </a:r>
            <a:r>
              <a:rPr lang="pt-BR" sz="2500" dirty="0" err="1" smtClean="0">
                <a:latin typeface="Arial Narrow" panose="020B0606020202030204" pitchFamily="34" charset="0"/>
                <a:cs typeface="Times New Roman" panose="02020603050405020304" pitchFamily="18" charset="0"/>
              </a:rPr>
              <a:t>ampére</a:t>
            </a:r>
            <a:r>
              <a:rPr lang="pt-BR" sz="2500" dirty="0" smtClean="0">
                <a:latin typeface="Arial Narrow" panose="020B0606020202030204" pitchFamily="34" charset="0"/>
                <a:cs typeface="Times New Roman" panose="02020603050405020304" pitchFamily="18" charset="0"/>
              </a:rPr>
              <a:t>) e Diferença de Potencial (dada em volt)? Caso queira, utilize a imagem abaixo para ajudar em sua resposta.  </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705397"/>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sz="2500" dirty="0">
              <a:latin typeface="Arial Narrow" panose="020B0606020202030204" pitchFamily="34" charset="0"/>
              <a:cs typeface="Times New Roman" panose="02020603050405020304" pitchFamily="18" charset="0"/>
            </a:endParaRPr>
          </a:p>
        </p:txBody>
      </p:sp>
      <p:pic>
        <p:nvPicPr>
          <p:cNvPr id="6" name="Picture 2" descr="http://cfq.absolutamente.net/imagens/lei%20de%20oh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42" y="2217511"/>
            <a:ext cx="8062174" cy="4211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4326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2</a:t>
            </a:r>
            <a:endParaRPr lang="pt-BR" sz="3000" dirty="0">
              <a:latin typeface="Britannic Bold" panose="020B0903060703020204" pitchFamily="34" charset="0"/>
            </a:endParaRPr>
          </a:p>
        </p:txBody>
      </p:sp>
      <p:sp>
        <p:nvSpPr>
          <p:cNvPr id="3" name="Espaço Reservado para Conteúdo 2"/>
          <p:cNvSpPr>
            <a:spLocks noGrp="1"/>
          </p:cNvSpPr>
          <p:nvPr>
            <p:ph idx="1"/>
          </p:nvPr>
        </p:nvSpPr>
        <p:spPr>
          <a:xfrm>
            <a:off x="689065" y="875213"/>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No OA “</a:t>
            </a:r>
            <a:r>
              <a:rPr lang="pt-BR" sz="2500" dirty="0" err="1">
                <a:latin typeface="Arial Narrow" panose="020B0606020202030204" pitchFamily="34" charset="0"/>
              </a:rPr>
              <a:t>Circuit</a:t>
            </a:r>
            <a:r>
              <a:rPr lang="pt-BR" sz="2500" dirty="0">
                <a:latin typeface="Arial Narrow" panose="020B0606020202030204" pitchFamily="34" charset="0"/>
              </a:rPr>
              <a:t> </a:t>
            </a:r>
            <a:r>
              <a:rPr lang="pt-BR" sz="2500" dirty="0" err="1">
                <a:latin typeface="Arial Narrow" panose="020B0606020202030204" pitchFamily="34" charset="0"/>
              </a:rPr>
              <a:t>Construction</a:t>
            </a:r>
            <a:r>
              <a:rPr lang="pt-BR" sz="2500" dirty="0">
                <a:latin typeface="Arial Narrow" panose="020B0606020202030204" pitchFamily="34" charset="0"/>
              </a:rPr>
              <a:t> Kit: DC (HTML5</a:t>
            </a:r>
            <a:r>
              <a:rPr lang="pt-BR" sz="2500" dirty="0" smtClean="0">
                <a:latin typeface="Arial Narrow" panose="020B0606020202030204" pitchFamily="34" charset="0"/>
              </a:rPr>
              <a:t>)</a:t>
            </a:r>
            <a:r>
              <a:rPr lang="pt-BR" sz="2500" dirty="0" smtClean="0">
                <a:latin typeface="Arial Narrow" panose="020B0606020202030204" pitchFamily="34" charset="0"/>
                <a:cs typeface="Times New Roman" panose="02020603050405020304" pitchFamily="18" charset="0"/>
              </a:rPr>
              <a:t>” os polos de uma bateria foram ligados diretamente por fios condutores. Explique por que a bateria pegou fogo.</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705397"/>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sz="2500" dirty="0">
              <a:latin typeface="Arial Narrow" panose="020B0606020202030204" pitchFamily="34" charset="0"/>
              <a:cs typeface="Times New Roman" panose="02020603050405020304" pitchFamily="18" charset="0"/>
            </a:endParaRPr>
          </a:p>
        </p:txBody>
      </p:sp>
      <p:pic>
        <p:nvPicPr>
          <p:cNvPr id="5" name="Imagem 4"/>
          <p:cNvPicPr>
            <a:picLocks noChangeAspect="1"/>
          </p:cNvPicPr>
          <p:nvPr/>
        </p:nvPicPr>
        <p:blipFill>
          <a:blip r:embed="rId2"/>
          <a:stretch>
            <a:fillRect/>
          </a:stretch>
        </p:blipFill>
        <p:spPr>
          <a:xfrm>
            <a:off x="2330494" y="1897516"/>
            <a:ext cx="7191375" cy="4238625"/>
          </a:xfrm>
          <a:prstGeom prst="rect">
            <a:avLst/>
          </a:prstGeom>
        </p:spPr>
      </p:pic>
    </p:spTree>
    <p:extLst>
      <p:ext uri="{BB962C8B-B14F-4D97-AF65-F5344CB8AC3E}">
        <p14:creationId xmlns:p14="http://schemas.microsoft.com/office/powerpoint/2010/main" val="22174688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3</a:t>
            </a:r>
            <a:endParaRPr lang="pt-BR" sz="3000" dirty="0">
              <a:latin typeface="Britannic Bold" panose="020B0903060703020204" pitchFamily="34" charset="0"/>
            </a:endParaRPr>
          </a:p>
        </p:txBody>
      </p:sp>
      <p:sp>
        <p:nvSpPr>
          <p:cNvPr id="3" name="Espaço Reservado para Conteúdo 2"/>
          <p:cNvSpPr>
            <a:spLocks noGrp="1"/>
          </p:cNvSpPr>
          <p:nvPr>
            <p:ph idx="1"/>
          </p:nvPr>
        </p:nvSpPr>
        <p:spPr>
          <a:xfrm>
            <a:off x="689065" y="875213"/>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Do circuito elétrico da questão 2 para o circuito elétrico da questão 3, acrescentamos um resistor de 10</a:t>
            </a:r>
            <a:r>
              <a:rPr lang="el-GR" sz="2500" dirty="0" smtClean="0">
                <a:latin typeface="Arial Narrow" panose="020B0606020202030204" pitchFamily="34" charset="0"/>
                <a:cs typeface="Times New Roman" panose="02020603050405020304" pitchFamily="18" charset="0"/>
              </a:rPr>
              <a:t>Ω</a:t>
            </a:r>
            <a:r>
              <a:rPr lang="pt-BR" sz="2500" dirty="0" smtClean="0">
                <a:latin typeface="Arial Narrow" panose="020B0606020202030204" pitchFamily="34" charset="0"/>
                <a:cs typeface="Times New Roman" panose="02020603050405020304" pitchFamily="18" charset="0"/>
              </a:rPr>
              <a:t>. Por que, nessa situação, a bateria não pegou fogo? Explique.</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705397"/>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sz="2500" dirty="0">
              <a:latin typeface="Arial Narrow" panose="020B0606020202030204" pitchFamily="34" charset="0"/>
              <a:cs typeface="Times New Roman" panose="02020603050405020304" pitchFamily="18" charset="0"/>
            </a:endParaRPr>
          </a:p>
        </p:txBody>
      </p:sp>
      <p:pic>
        <p:nvPicPr>
          <p:cNvPr id="6" name="Imagem 5"/>
          <p:cNvPicPr>
            <a:picLocks noChangeAspect="1"/>
          </p:cNvPicPr>
          <p:nvPr/>
        </p:nvPicPr>
        <p:blipFill>
          <a:blip r:embed="rId2"/>
          <a:stretch>
            <a:fillRect/>
          </a:stretch>
        </p:blipFill>
        <p:spPr>
          <a:xfrm>
            <a:off x="2414314" y="1911503"/>
            <a:ext cx="7363369" cy="4283965"/>
          </a:xfrm>
          <a:prstGeom prst="rect">
            <a:avLst/>
          </a:prstGeom>
        </p:spPr>
      </p:pic>
    </p:spTree>
    <p:extLst>
      <p:ext uri="{BB962C8B-B14F-4D97-AF65-F5344CB8AC3E}">
        <p14:creationId xmlns:p14="http://schemas.microsoft.com/office/powerpoint/2010/main" val="1342724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4</a:t>
            </a:r>
            <a:endParaRPr lang="pt-BR" sz="3000" dirty="0">
              <a:latin typeface="Britannic Bold" panose="020B0903060703020204" pitchFamily="34" charset="0"/>
            </a:endParaRPr>
          </a:p>
        </p:txBody>
      </p:sp>
      <p:sp>
        <p:nvSpPr>
          <p:cNvPr id="3" name="Espaço Reservado para Conteúdo 2"/>
          <p:cNvSpPr>
            <a:spLocks noGrp="1"/>
          </p:cNvSpPr>
          <p:nvPr>
            <p:ph idx="1"/>
          </p:nvPr>
        </p:nvSpPr>
        <p:spPr>
          <a:xfrm>
            <a:off x="689065" y="875213"/>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Na imagem abaixo, temos um circuito em série com dois resistores de 10</a:t>
            </a:r>
            <a:r>
              <a:rPr lang="el-GR" sz="2500" dirty="0" smtClean="0">
                <a:latin typeface="Arial Narrow" panose="020B0606020202030204" pitchFamily="34" charset="0"/>
                <a:cs typeface="Times New Roman" panose="02020603050405020304" pitchFamily="18" charset="0"/>
              </a:rPr>
              <a:t>Ω</a:t>
            </a:r>
            <a:r>
              <a:rPr lang="pt-BR" sz="2500" dirty="0" smtClean="0">
                <a:latin typeface="Arial Narrow" panose="020B0606020202030204" pitchFamily="34" charset="0"/>
                <a:cs typeface="Times New Roman" panose="02020603050405020304" pitchFamily="18" charset="0"/>
              </a:rPr>
              <a:t>, uma lâmpada (que funciona como um resistor) </a:t>
            </a:r>
            <a:r>
              <a:rPr lang="pt-BR" sz="2500" dirty="0">
                <a:latin typeface="Arial Narrow" panose="020B0606020202030204" pitchFamily="34" charset="0"/>
                <a:cs typeface="Times New Roman" panose="02020603050405020304" pitchFamily="18" charset="0"/>
              </a:rPr>
              <a:t>de 10</a:t>
            </a:r>
            <a:r>
              <a:rPr lang="el-GR" sz="2500" dirty="0">
                <a:latin typeface="Arial Narrow" panose="020B0606020202030204" pitchFamily="34" charset="0"/>
                <a:cs typeface="Times New Roman" panose="02020603050405020304" pitchFamily="18" charset="0"/>
              </a:rPr>
              <a:t>Ω </a:t>
            </a:r>
            <a:r>
              <a:rPr lang="pt-BR" sz="2500" dirty="0" smtClean="0">
                <a:latin typeface="Arial Narrow" panose="020B0606020202030204" pitchFamily="34" charset="0"/>
                <a:cs typeface="Times New Roman" panose="02020603050405020304" pitchFamily="18" charset="0"/>
              </a:rPr>
              <a:t>e duas baterias de 9V acopladas. Qual o valor que o amperímetro deve estar marcando? Demonstre com cálculos utilizando a 1ª Lei de Ohm.</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705397"/>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sz="2500" dirty="0">
              <a:latin typeface="Arial Narrow" panose="020B0606020202030204" pitchFamily="34" charset="0"/>
              <a:cs typeface="Times New Roman" panose="02020603050405020304" pitchFamily="18" charset="0"/>
            </a:endParaRPr>
          </a:p>
        </p:txBody>
      </p:sp>
      <p:pic>
        <p:nvPicPr>
          <p:cNvPr id="5" name="Imagem 4"/>
          <p:cNvPicPr>
            <a:picLocks noChangeAspect="1"/>
          </p:cNvPicPr>
          <p:nvPr/>
        </p:nvPicPr>
        <p:blipFill>
          <a:blip r:embed="rId2"/>
          <a:stretch>
            <a:fillRect/>
          </a:stretch>
        </p:blipFill>
        <p:spPr>
          <a:xfrm>
            <a:off x="2990168" y="2370574"/>
            <a:ext cx="5984014" cy="4211202"/>
          </a:xfrm>
          <a:prstGeom prst="rect">
            <a:avLst/>
          </a:prstGeom>
        </p:spPr>
      </p:pic>
    </p:spTree>
    <p:extLst>
      <p:ext uri="{BB962C8B-B14F-4D97-AF65-F5344CB8AC3E}">
        <p14:creationId xmlns:p14="http://schemas.microsoft.com/office/powerpoint/2010/main" val="33744788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a:t>
            </a:r>
            <a:r>
              <a:rPr lang="pt-BR" sz="3000" dirty="0">
                <a:latin typeface="Britannic Bold" panose="020B0903060703020204" pitchFamily="34" charset="0"/>
              </a:rPr>
              <a:t>5</a:t>
            </a:r>
          </a:p>
        </p:txBody>
      </p:sp>
      <p:sp>
        <p:nvSpPr>
          <p:cNvPr id="3" name="Espaço Reservado para Conteúdo 2"/>
          <p:cNvSpPr>
            <a:spLocks noGrp="1"/>
          </p:cNvSpPr>
          <p:nvPr>
            <p:ph idx="1"/>
          </p:nvPr>
        </p:nvSpPr>
        <p:spPr>
          <a:xfrm>
            <a:off x="710901" y="705397"/>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Se aumentarmos (indicado na seta vermelha) a voltagem da bateria, o que irá acontecer com a intensidade da corrente e o brilho da lâmpada? Explique utilizando os conceitos da primeira Lei de Ohm. </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875213"/>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pt-BR" sz="2500" dirty="0">
              <a:latin typeface="Arial Narrow" panose="020B0606020202030204" pitchFamily="34" charset="0"/>
              <a:cs typeface="Times New Roman" panose="02020603050405020304" pitchFamily="18" charset="0"/>
            </a:endParaRPr>
          </a:p>
        </p:txBody>
      </p:sp>
      <p:pic>
        <p:nvPicPr>
          <p:cNvPr id="4" name="Imagem 3"/>
          <p:cNvPicPr>
            <a:picLocks noChangeAspect="1"/>
          </p:cNvPicPr>
          <p:nvPr/>
        </p:nvPicPr>
        <p:blipFill>
          <a:blip r:embed="rId2"/>
          <a:stretch>
            <a:fillRect/>
          </a:stretch>
        </p:blipFill>
        <p:spPr>
          <a:xfrm>
            <a:off x="3823743" y="1910030"/>
            <a:ext cx="5516200" cy="4663701"/>
          </a:xfrm>
          <a:prstGeom prst="rect">
            <a:avLst/>
          </a:prstGeom>
        </p:spPr>
      </p:pic>
    </p:spTree>
    <p:extLst>
      <p:ext uri="{BB962C8B-B14F-4D97-AF65-F5344CB8AC3E}">
        <p14:creationId xmlns:p14="http://schemas.microsoft.com/office/powerpoint/2010/main" val="27604228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800" dirty="0" smtClean="0">
                <a:latin typeface="Berlin Sans FB Demi" panose="020E0802020502020306" pitchFamily="34" charset="0"/>
              </a:rPr>
              <a:t>Resistores </a:t>
            </a:r>
            <a:endParaRPr lang="pt-BR" sz="3800" dirty="0">
              <a:latin typeface="Berlin Sans FB Demi" panose="020E0802020502020306" pitchFamily="34" charset="0"/>
            </a:endParaRPr>
          </a:p>
        </p:txBody>
      </p:sp>
      <p:sp>
        <p:nvSpPr>
          <p:cNvPr id="3" name="Espaço Reservado para Conteúdo 2"/>
          <p:cNvSpPr>
            <a:spLocks noGrp="1"/>
          </p:cNvSpPr>
          <p:nvPr>
            <p:ph idx="1"/>
          </p:nvPr>
        </p:nvSpPr>
        <p:spPr/>
        <p:txBody>
          <a:bodyPr/>
          <a:lstStyle/>
          <a:p>
            <a:endParaRPr lang="pt-BR"/>
          </a:p>
        </p:txBody>
      </p:sp>
      <p:sp>
        <p:nvSpPr>
          <p:cNvPr id="4" name="Espaço Reservado para Conteúdo 2"/>
          <p:cNvSpPr txBox="1">
            <a:spLocks/>
          </p:cNvSpPr>
          <p:nvPr/>
        </p:nvSpPr>
        <p:spPr>
          <a:xfrm>
            <a:off x="511629" y="1825625"/>
            <a:ext cx="10515600" cy="48246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4000" b="1" dirty="0" smtClean="0">
                <a:solidFill>
                  <a:srgbClr val="0070C0"/>
                </a:solidFill>
                <a:latin typeface="Arial Narrow" panose="020B0606020202030204" pitchFamily="34" charset="0"/>
              </a:rPr>
              <a:t>Ôhmicos</a:t>
            </a:r>
          </a:p>
          <a:p>
            <a:r>
              <a:rPr lang="pt-BR" sz="4000" b="1" dirty="0" smtClean="0">
                <a:solidFill>
                  <a:srgbClr val="FF0000"/>
                </a:solidFill>
                <a:latin typeface="Arial Narrow" panose="020B0606020202030204" pitchFamily="34" charset="0"/>
              </a:rPr>
              <a:t>Não Ôhmicos</a:t>
            </a:r>
            <a:endParaRPr lang="pt-BR" sz="4000" dirty="0">
              <a:solidFill>
                <a:srgbClr val="FF0000"/>
              </a:solidFill>
              <a:latin typeface="Arial Narrow" panose="020B0606020202030204" pitchFamily="34" charset="0"/>
            </a:endParaRPr>
          </a:p>
        </p:txBody>
      </p:sp>
      <p:pic>
        <p:nvPicPr>
          <p:cNvPr id="5" name="Imagem 4"/>
          <p:cNvPicPr>
            <a:picLocks noChangeAspect="1"/>
          </p:cNvPicPr>
          <p:nvPr/>
        </p:nvPicPr>
        <p:blipFill>
          <a:blip r:embed="rId2"/>
          <a:stretch>
            <a:fillRect/>
          </a:stretch>
        </p:blipFill>
        <p:spPr>
          <a:xfrm>
            <a:off x="3892732" y="1571945"/>
            <a:ext cx="7572294" cy="4435201"/>
          </a:xfrm>
          <a:prstGeom prst="rect">
            <a:avLst/>
          </a:prstGeom>
        </p:spPr>
      </p:pic>
      <p:pic>
        <p:nvPicPr>
          <p:cNvPr id="6" name="Imagem 5"/>
          <p:cNvPicPr>
            <a:picLocks noChangeAspect="1"/>
          </p:cNvPicPr>
          <p:nvPr/>
        </p:nvPicPr>
        <p:blipFill>
          <a:blip r:embed="rId3"/>
          <a:stretch>
            <a:fillRect/>
          </a:stretch>
        </p:blipFill>
        <p:spPr>
          <a:xfrm>
            <a:off x="949426" y="3160462"/>
            <a:ext cx="2131704" cy="1544996"/>
          </a:xfrm>
          <a:prstGeom prst="rect">
            <a:avLst/>
          </a:prstGeom>
        </p:spPr>
      </p:pic>
    </p:spTree>
    <p:extLst>
      <p:ext uri="{BB962C8B-B14F-4D97-AF65-F5344CB8AC3E}">
        <p14:creationId xmlns:p14="http://schemas.microsoft.com/office/powerpoint/2010/main" val="969728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6</a:t>
            </a:r>
            <a:endParaRPr lang="pt-BR" sz="3000" dirty="0">
              <a:latin typeface="Britannic Bold" panose="020B0903060703020204" pitchFamily="34" charset="0"/>
            </a:endParaRPr>
          </a:p>
        </p:txBody>
      </p:sp>
      <p:sp>
        <p:nvSpPr>
          <p:cNvPr id="3" name="Espaço Reservado para Conteúdo 2"/>
          <p:cNvSpPr>
            <a:spLocks noGrp="1"/>
          </p:cNvSpPr>
          <p:nvPr>
            <p:ph idx="1"/>
          </p:nvPr>
        </p:nvSpPr>
        <p:spPr>
          <a:xfrm>
            <a:off x="710901" y="705397"/>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No OA “</a:t>
            </a:r>
            <a:r>
              <a:rPr lang="pt-BR" sz="2500" dirty="0" err="1">
                <a:latin typeface="Arial Narrow" panose="020B0606020202030204" pitchFamily="34" charset="0"/>
              </a:rPr>
              <a:t>Circuit</a:t>
            </a:r>
            <a:r>
              <a:rPr lang="pt-BR" sz="2500" dirty="0">
                <a:latin typeface="Arial Narrow" panose="020B0606020202030204" pitchFamily="34" charset="0"/>
              </a:rPr>
              <a:t> </a:t>
            </a:r>
            <a:r>
              <a:rPr lang="pt-BR" sz="2500" dirty="0" err="1">
                <a:latin typeface="Arial Narrow" panose="020B0606020202030204" pitchFamily="34" charset="0"/>
              </a:rPr>
              <a:t>Construction</a:t>
            </a:r>
            <a:r>
              <a:rPr lang="pt-BR" sz="2500" dirty="0">
                <a:latin typeface="Arial Narrow" panose="020B0606020202030204" pitchFamily="34" charset="0"/>
              </a:rPr>
              <a:t> Kit: DC (</a:t>
            </a:r>
            <a:r>
              <a:rPr lang="pt-BR" sz="2500" dirty="0" smtClean="0">
                <a:latin typeface="Arial Narrow" panose="020B0606020202030204" pitchFamily="34" charset="0"/>
              </a:rPr>
              <a:t>HTML5)</a:t>
            </a:r>
            <a:r>
              <a:rPr lang="pt-BR" sz="2500" dirty="0" smtClean="0">
                <a:latin typeface="Arial Narrow" panose="020B0606020202030204" pitchFamily="34" charset="0"/>
                <a:cs typeface="Times New Roman" panose="02020603050405020304" pitchFamily="18" charset="0"/>
              </a:rPr>
              <a:t>” altere (indicado na seta vermelha) os valores da voltagem da bateria, calcule os valores de intensidade da corrente pela fórmula da 1ª Lei de Ohm para cada voltagem, colete essas informações em uma tabela (como é mostrada abaixo) e monte um gráfico Voltagem (V) x Corrente (i), demonstrando se o resistor em questão é Ôhmico ou Não-Ôhmico. </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875213"/>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pt-BR" sz="2500" dirty="0">
              <a:latin typeface="Arial Narrow" panose="020B0606020202030204" pitchFamily="34" charset="0"/>
              <a:cs typeface="Times New Roman" panose="02020603050405020304" pitchFamily="18" charset="0"/>
            </a:endParaRPr>
          </a:p>
        </p:txBody>
      </p:sp>
      <p:pic>
        <p:nvPicPr>
          <p:cNvPr id="4" name="Imagem 3"/>
          <p:cNvPicPr>
            <a:picLocks noChangeAspect="1"/>
          </p:cNvPicPr>
          <p:nvPr/>
        </p:nvPicPr>
        <p:blipFill>
          <a:blip r:embed="rId2"/>
          <a:stretch>
            <a:fillRect/>
          </a:stretch>
        </p:blipFill>
        <p:spPr>
          <a:xfrm>
            <a:off x="1181786" y="2576887"/>
            <a:ext cx="4996945" cy="3928416"/>
          </a:xfrm>
          <a:prstGeom prst="rect">
            <a:avLst/>
          </a:prstGeom>
        </p:spPr>
      </p:pic>
      <p:pic>
        <p:nvPicPr>
          <p:cNvPr id="5" name="Imagem 4"/>
          <p:cNvPicPr>
            <a:picLocks noChangeAspect="1"/>
          </p:cNvPicPr>
          <p:nvPr/>
        </p:nvPicPr>
        <p:blipFill>
          <a:blip r:embed="rId3"/>
          <a:stretch>
            <a:fillRect/>
          </a:stretch>
        </p:blipFill>
        <p:spPr>
          <a:xfrm>
            <a:off x="6684437" y="2576887"/>
            <a:ext cx="4197195" cy="3022850"/>
          </a:xfrm>
          <a:prstGeom prst="rect">
            <a:avLst/>
          </a:prstGeom>
        </p:spPr>
      </p:pic>
    </p:spTree>
    <p:extLst>
      <p:ext uri="{BB962C8B-B14F-4D97-AF65-F5344CB8AC3E}">
        <p14:creationId xmlns:p14="http://schemas.microsoft.com/office/powerpoint/2010/main" val="35857685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11233" y="-59270"/>
            <a:ext cx="9496697" cy="1763486"/>
          </a:xfrm>
        </p:spPr>
        <p:txBody>
          <a:bodyPr>
            <a:normAutofit/>
          </a:bodyPr>
          <a:lstStyle/>
          <a:p>
            <a:r>
              <a:rPr lang="pt-BR" sz="3200" b="1" dirty="0" smtClean="0">
                <a:latin typeface="Berlin Sans FB Demi" panose="020E0802020502020306" pitchFamily="34" charset="0"/>
              </a:rPr>
              <a:t>Atividade </a:t>
            </a:r>
            <a:r>
              <a:rPr lang="pt-BR" sz="3200" b="1" dirty="0" err="1" smtClean="0">
                <a:latin typeface="Berlin Sans FB Demi" panose="020E0802020502020306" pitchFamily="34" charset="0"/>
              </a:rPr>
              <a:t>PHet</a:t>
            </a:r>
            <a:r>
              <a:rPr lang="pt-BR" sz="3200" b="1" dirty="0" smtClean="0">
                <a:latin typeface="Berlin Sans FB Demi" panose="020E0802020502020306" pitchFamily="34" charset="0"/>
              </a:rPr>
              <a:t/>
            </a:r>
            <a:br>
              <a:rPr lang="pt-BR" sz="3200" b="1" dirty="0" smtClean="0">
                <a:latin typeface="Berlin Sans FB Demi" panose="020E0802020502020306" pitchFamily="34" charset="0"/>
              </a:rPr>
            </a:br>
            <a:r>
              <a:rPr lang="pt-BR" sz="3200" b="1" dirty="0" smtClean="0">
                <a:latin typeface="Berlin Sans FB Demi" panose="020E0802020502020306" pitchFamily="34" charset="0"/>
              </a:rPr>
              <a:t>sobre Circuitos Elétricos</a:t>
            </a:r>
            <a:r>
              <a:rPr lang="pt-BR" sz="3200" b="1" dirty="0">
                <a:latin typeface="Berlin Sans FB Demi" panose="020E0802020502020306" pitchFamily="34" charset="0"/>
              </a:rPr>
              <a:t> </a:t>
            </a:r>
            <a:r>
              <a:rPr lang="pt-BR" sz="3200" b="1" dirty="0" smtClean="0">
                <a:latin typeface="Berlin Sans FB Demi" panose="020E0802020502020306" pitchFamily="34" charset="0"/>
              </a:rPr>
              <a:t>utilizando </a:t>
            </a:r>
            <a:br>
              <a:rPr lang="pt-BR" sz="3200" b="1" dirty="0" smtClean="0">
                <a:latin typeface="Berlin Sans FB Demi" panose="020E0802020502020306" pitchFamily="34" charset="0"/>
              </a:rPr>
            </a:br>
            <a:r>
              <a:rPr lang="pt-BR" sz="3200" b="1" dirty="0" smtClean="0">
                <a:latin typeface="Berlin Sans FB Demi" panose="020E0802020502020306" pitchFamily="34" charset="0"/>
              </a:rPr>
              <a:t>o OA “</a:t>
            </a:r>
            <a:r>
              <a:rPr lang="pt-BR" sz="3200" b="1" dirty="0" err="1" smtClean="0">
                <a:latin typeface="Berlin Sans FB Demi" panose="020E0802020502020306" pitchFamily="34" charset="0"/>
              </a:rPr>
              <a:t>Circuit</a:t>
            </a:r>
            <a:r>
              <a:rPr lang="pt-BR" sz="3200" b="1" dirty="0" smtClean="0">
                <a:latin typeface="Berlin Sans FB Demi" panose="020E0802020502020306" pitchFamily="34" charset="0"/>
              </a:rPr>
              <a:t> </a:t>
            </a:r>
            <a:r>
              <a:rPr lang="pt-BR" sz="3200" b="1" dirty="0" err="1" smtClean="0">
                <a:latin typeface="Berlin Sans FB Demi" panose="020E0802020502020306" pitchFamily="34" charset="0"/>
              </a:rPr>
              <a:t>Construction</a:t>
            </a:r>
            <a:r>
              <a:rPr lang="pt-BR" sz="3200" b="1" dirty="0" smtClean="0">
                <a:latin typeface="Berlin Sans FB Demi" panose="020E0802020502020306" pitchFamily="34" charset="0"/>
              </a:rPr>
              <a:t> Kit: DC (HTML5)”</a:t>
            </a:r>
            <a:endParaRPr lang="pt-BR" sz="3200" b="1" dirty="0">
              <a:latin typeface="Berlin Sans FB Demi" panose="020E0802020502020306" pitchFamily="34" charset="0"/>
            </a:endParaRPr>
          </a:p>
        </p:txBody>
      </p:sp>
      <p:sp>
        <p:nvSpPr>
          <p:cNvPr id="3" name="Subtítulo 2"/>
          <p:cNvSpPr>
            <a:spLocks noGrp="1"/>
          </p:cNvSpPr>
          <p:nvPr>
            <p:ph type="subTitle" idx="1"/>
          </p:nvPr>
        </p:nvSpPr>
        <p:spPr>
          <a:xfrm>
            <a:off x="570410" y="5655243"/>
            <a:ext cx="9432501" cy="1655762"/>
          </a:xfrm>
        </p:spPr>
        <p:txBody>
          <a:bodyPr/>
          <a:lstStyle/>
          <a:p>
            <a:r>
              <a:rPr lang="pt-BR" b="1" dirty="0"/>
              <a:t>Disponível </a:t>
            </a:r>
            <a:r>
              <a:rPr lang="pt-BR" b="1" dirty="0" smtClean="0"/>
              <a:t>em</a:t>
            </a:r>
            <a:r>
              <a:rPr lang="pt-BR" b="1" dirty="0"/>
              <a:t>: </a:t>
            </a:r>
            <a:r>
              <a:rPr lang="pt-BR" b="1" dirty="0">
                <a:hlinkClick r:id="rId2"/>
              </a:rPr>
              <a:t>https://</a:t>
            </a:r>
            <a:r>
              <a:rPr lang="pt-BR" b="1" dirty="0" smtClean="0">
                <a:hlinkClick r:id="rId2"/>
              </a:rPr>
              <a:t>phet.colorado.edu/sims/html/circuit-construction-kit-dc/latest/circuit-construction-kit-dc_en.html</a:t>
            </a:r>
            <a:endParaRPr lang="pt-BR" b="1" dirty="0" smtClean="0"/>
          </a:p>
          <a:p>
            <a:endParaRPr lang="pt-BR" b="1" dirty="0" smtClean="0"/>
          </a:p>
          <a:p>
            <a:endParaRPr lang="pt-BR" b="1" dirty="0" smtClean="0"/>
          </a:p>
          <a:p>
            <a:endParaRPr lang="pt-BR" dirty="0"/>
          </a:p>
        </p:txBody>
      </p:sp>
      <p:pic>
        <p:nvPicPr>
          <p:cNvPr id="5" name="Imagem 4"/>
          <p:cNvPicPr>
            <a:picLocks noChangeAspect="1"/>
          </p:cNvPicPr>
          <p:nvPr/>
        </p:nvPicPr>
        <p:blipFill>
          <a:blip r:embed="rId3"/>
          <a:stretch>
            <a:fillRect/>
          </a:stretch>
        </p:blipFill>
        <p:spPr>
          <a:xfrm>
            <a:off x="1" y="99990"/>
            <a:ext cx="1840122" cy="1558993"/>
          </a:xfrm>
          <a:prstGeom prst="rect">
            <a:avLst/>
          </a:prstGeom>
        </p:spPr>
      </p:pic>
      <p:pic>
        <p:nvPicPr>
          <p:cNvPr id="6" name="Imagem 5"/>
          <p:cNvPicPr>
            <a:picLocks noChangeAspect="1"/>
          </p:cNvPicPr>
          <p:nvPr/>
        </p:nvPicPr>
        <p:blipFill>
          <a:blip r:embed="rId4"/>
          <a:stretch>
            <a:fillRect/>
          </a:stretch>
        </p:blipFill>
        <p:spPr>
          <a:xfrm>
            <a:off x="10002911" y="5623073"/>
            <a:ext cx="2037642" cy="1095380"/>
          </a:xfrm>
          <a:prstGeom prst="rect">
            <a:avLst/>
          </a:prstGeom>
        </p:spPr>
      </p:pic>
      <p:pic>
        <p:nvPicPr>
          <p:cNvPr id="8" name="Imagem 7"/>
          <p:cNvPicPr/>
          <p:nvPr/>
        </p:nvPicPr>
        <p:blipFill>
          <a:blip r:embed="rId5">
            <a:extLst>
              <a:ext uri="{28A0092B-C50C-407E-A947-70E740481C1C}">
                <a14:useLocalDpi xmlns:a14="http://schemas.microsoft.com/office/drawing/2010/main" val="0"/>
              </a:ext>
            </a:extLst>
          </a:blip>
          <a:srcRect/>
          <a:stretch>
            <a:fillRect/>
          </a:stretch>
        </p:blipFill>
        <p:spPr bwMode="auto">
          <a:xfrm>
            <a:off x="3100453" y="1795656"/>
            <a:ext cx="6997135" cy="3378472"/>
          </a:xfrm>
          <a:prstGeom prst="rect">
            <a:avLst/>
          </a:prstGeom>
          <a:noFill/>
          <a:ln>
            <a:noFill/>
          </a:ln>
        </p:spPr>
      </p:pic>
    </p:spTree>
    <p:extLst>
      <p:ext uri="{BB962C8B-B14F-4D97-AF65-F5344CB8AC3E}">
        <p14:creationId xmlns:p14="http://schemas.microsoft.com/office/powerpoint/2010/main" val="33967829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83713"/>
            <a:ext cx="10515600" cy="1974402"/>
          </a:xfrm>
        </p:spPr>
        <p:txBody>
          <a:bodyPr/>
          <a:lstStyle/>
          <a:p>
            <a:pPr algn="ctr"/>
            <a:r>
              <a:rPr lang="pt-BR" b="1" dirty="0" smtClean="0">
                <a:latin typeface="Adobe Caslon Pro Bold" panose="0205070206050A020403" pitchFamily="18" charset="0"/>
              </a:rPr>
              <a:t>Resistência elétrica (1ª Lei de Ohm)</a:t>
            </a:r>
            <a:endParaRPr lang="pt-BR" b="1" dirty="0">
              <a:latin typeface="Adobe Caslon Pro Bold" panose="0205070206050A020403" pitchFamily="18" charset="0"/>
            </a:endParaRPr>
          </a:p>
        </p:txBody>
      </p:sp>
      <p:sp>
        <p:nvSpPr>
          <p:cNvPr id="3" name="Espaço Reservado para Conteúdo 2"/>
          <p:cNvSpPr>
            <a:spLocks noGrp="1"/>
          </p:cNvSpPr>
          <p:nvPr>
            <p:ph idx="1"/>
          </p:nvPr>
        </p:nvSpPr>
        <p:spPr>
          <a:xfrm>
            <a:off x="838200" y="1326524"/>
            <a:ext cx="10515600" cy="4850439"/>
          </a:xfrm>
        </p:spPr>
        <p:txBody>
          <a:bodyPr/>
          <a:lstStyle/>
          <a:p>
            <a:r>
              <a:rPr lang="pt-BR" b="1" dirty="0" smtClean="0">
                <a:latin typeface="Adobe Caslon Pro Bold" panose="0205070206050A020403" pitchFamily="18" charset="0"/>
              </a:rPr>
              <a:t>Resistência à passagem da corrente elétrica.</a:t>
            </a:r>
            <a:endParaRPr lang="pt-BR" b="1" dirty="0">
              <a:latin typeface="Adobe Caslon Pro Bold" panose="0205070206050A020403" pitchFamily="18" charset="0"/>
            </a:endParaRPr>
          </a:p>
          <a:p>
            <a:r>
              <a:rPr lang="pt-BR" b="1" dirty="0" smtClean="0">
                <a:latin typeface="Adobe Caslon Pro Bold" panose="0205070206050A020403" pitchFamily="18" charset="0"/>
              </a:rPr>
              <a:t>Resistores: são componentes elétricos destinados a gerar resistência.</a:t>
            </a:r>
            <a:endParaRPr lang="pt-BR" b="1" dirty="0"/>
          </a:p>
        </p:txBody>
      </p:sp>
      <p:pic>
        <p:nvPicPr>
          <p:cNvPr id="1026" name="Picture 2" descr="http://www.mundoeducacao.com/upload/conteudo_legenda/21e549e6b316dce4b5d4c8ef661ad6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5874" y="5137221"/>
            <a:ext cx="1540881" cy="154088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p:cNvPicPr>
            <a:picLocks noChangeAspect="1"/>
          </p:cNvPicPr>
          <p:nvPr/>
        </p:nvPicPr>
        <p:blipFill>
          <a:blip r:embed="rId3"/>
          <a:stretch>
            <a:fillRect/>
          </a:stretch>
        </p:blipFill>
        <p:spPr>
          <a:xfrm>
            <a:off x="4531651" y="2250592"/>
            <a:ext cx="2131704" cy="1544996"/>
          </a:xfrm>
          <a:prstGeom prst="rect">
            <a:avLst/>
          </a:prstGeom>
        </p:spPr>
      </p:pic>
      <p:pic>
        <p:nvPicPr>
          <p:cNvPr id="1030" name="Picture 6" descr="http://www.flashdrivepros.com/Images/cutcaster-photo-801012619-USB-Flash-Drive-circui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3458" y="2250592"/>
            <a:ext cx="3606253" cy="285676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t/placa-de-circuito-com-resistores-e-diodo-emissor-de-luz-2510578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114" y="3121963"/>
            <a:ext cx="3022885" cy="201525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tabalabs.com.br/videogames/atari/av_gemini/1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6761" y="4023415"/>
            <a:ext cx="3617935" cy="2713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3480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1</a:t>
            </a:r>
            <a:endParaRPr lang="pt-BR" sz="3000" dirty="0">
              <a:latin typeface="Britannic Bold" panose="020B0903060703020204" pitchFamily="34" charset="0"/>
            </a:endParaRPr>
          </a:p>
        </p:txBody>
      </p:sp>
      <p:sp>
        <p:nvSpPr>
          <p:cNvPr id="3" name="Espaço Reservado para Conteúdo 2"/>
          <p:cNvSpPr>
            <a:spLocks noGrp="1"/>
          </p:cNvSpPr>
          <p:nvPr>
            <p:ph idx="1"/>
          </p:nvPr>
        </p:nvSpPr>
        <p:spPr>
          <a:xfrm>
            <a:off x="689065" y="875213"/>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No OA “</a:t>
            </a:r>
            <a:r>
              <a:rPr lang="pt-BR" sz="2500" dirty="0" err="1">
                <a:latin typeface="Arial Narrow" panose="020B0606020202030204" pitchFamily="34" charset="0"/>
              </a:rPr>
              <a:t>Circuit</a:t>
            </a:r>
            <a:r>
              <a:rPr lang="pt-BR" sz="2500" dirty="0">
                <a:latin typeface="Arial Narrow" panose="020B0606020202030204" pitchFamily="34" charset="0"/>
              </a:rPr>
              <a:t> </a:t>
            </a:r>
            <a:r>
              <a:rPr lang="pt-BR" sz="2500" dirty="0" err="1">
                <a:latin typeface="Arial Narrow" panose="020B0606020202030204" pitchFamily="34" charset="0"/>
              </a:rPr>
              <a:t>Construction</a:t>
            </a:r>
            <a:r>
              <a:rPr lang="pt-BR" sz="2500" dirty="0">
                <a:latin typeface="Arial Narrow" panose="020B0606020202030204" pitchFamily="34" charset="0"/>
              </a:rPr>
              <a:t> Kit: DC (HTML5</a:t>
            </a:r>
            <a:r>
              <a:rPr lang="pt-BR" sz="2500" dirty="0" smtClean="0">
                <a:latin typeface="Arial Narrow" panose="020B0606020202030204" pitchFamily="34" charset="0"/>
              </a:rPr>
              <a:t>)</a:t>
            </a:r>
            <a:r>
              <a:rPr lang="pt-BR" sz="2500" dirty="0" smtClean="0">
                <a:latin typeface="Arial Narrow" panose="020B0606020202030204" pitchFamily="34" charset="0"/>
                <a:cs typeface="Times New Roman" panose="02020603050405020304" pitchFamily="18" charset="0"/>
              </a:rPr>
              <a:t>” foi construído o circuito mostrado na imagem abaixo. O voltímetro mostra que nos pontos marcados a voltagem é de 9V. Explique porque a lâmpada não acendeu.</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705397"/>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sz="2500" dirty="0">
              <a:latin typeface="Arial Narrow" panose="020B0606020202030204" pitchFamily="34" charset="0"/>
              <a:cs typeface="Times New Roman" panose="02020603050405020304" pitchFamily="18" charset="0"/>
            </a:endParaRPr>
          </a:p>
        </p:txBody>
      </p:sp>
      <p:pic>
        <p:nvPicPr>
          <p:cNvPr id="4" name="Imagem 3"/>
          <p:cNvPicPr>
            <a:picLocks noChangeAspect="1"/>
          </p:cNvPicPr>
          <p:nvPr/>
        </p:nvPicPr>
        <p:blipFill>
          <a:blip r:embed="rId2"/>
          <a:stretch>
            <a:fillRect/>
          </a:stretch>
        </p:blipFill>
        <p:spPr>
          <a:xfrm>
            <a:off x="3550239" y="2199169"/>
            <a:ext cx="4849178" cy="4013788"/>
          </a:xfrm>
          <a:prstGeom prst="rect">
            <a:avLst/>
          </a:prstGeom>
        </p:spPr>
      </p:pic>
    </p:spTree>
    <p:extLst>
      <p:ext uri="{BB962C8B-B14F-4D97-AF65-F5344CB8AC3E}">
        <p14:creationId xmlns:p14="http://schemas.microsoft.com/office/powerpoint/2010/main" val="2262374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latin typeface="Arial Rounded MT Bold" panose="020F0704030504030204" pitchFamily="34" charset="0"/>
              </a:rPr>
              <a:t>Capacitor: qual a sua função?</a:t>
            </a:r>
            <a:endParaRPr lang="pt-BR" dirty="0">
              <a:latin typeface="Arial Rounded MT Bold" panose="020F0704030504030204" pitchFamily="34" charset="0"/>
            </a:endParaRP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0015" y="2084406"/>
            <a:ext cx="3405596" cy="3405596"/>
          </a:xfr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4164" y="2362191"/>
            <a:ext cx="7323773" cy="2850026"/>
          </a:xfrm>
          <a:prstGeom prst="rect">
            <a:avLst/>
          </a:prstGeom>
        </p:spPr>
      </p:pic>
    </p:spTree>
    <p:extLst>
      <p:ext uri="{BB962C8B-B14F-4D97-AF65-F5344CB8AC3E}">
        <p14:creationId xmlns:p14="http://schemas.microsoft.com/office/powerpoint/2010/main" val="42345433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2</a:t>
            </a:r>
            <a:endParaRPr lang="pt-BR" sz="3000" dirty="0">
              <a:latin typeface="Britannic Bold" panose="020B0903060703020204" pitchFamily="34" charset="0"/>
            </a:endParaRPr>
          </a:p>
        </p:txBody>
      </p:sp>
      <p:sp>
        <p:nvSpPr>
          <p:cNvPr id="3" name="Espaço Reservado para Conteúdo 2"/>
          <p:cNvSpPr>
            <a:spLocks noGrp="1"/>
          </p:cNvSpPr>
          <p:nvPr>
            <p:ph idx="1"/>
          </p:nvPr>
        </p:nvSpPr>
        <p:spPr>
          <a:xfrm>
            <a:off x="689065" y="875213"/>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A imagem abaixo mostra um circuito em paralelo com três lâmpadas de 10</a:t>
            </a:r>
            <a:r>
              <a:rPr lang="el-GR" sz="2500" dirty="0" smtClean="0">
                <a:latin typeface="Arial Narrow" panose="020B0606020202030204" pitchFamily="34" charset="0"/>
                <a:cs typeface="Times New Roman" panose="02020603050405020304" pitchFamily="18" charset="0"/>
              </a:rPr>
              <a:t>Ω</a:t>
            </a:r>
            <a:r>
              <a:rPr lang="pt-BR" sz="2500" dirty="0" smtClean="0">
                <a:latin typeface="Arial Narrow" panose="020B0606020202030204" pitchFamily="34" charset="0"/>
                <a:cs typeface="Times New Roman" panose="02020603050405020304" pitchFamily="18" charset="0"/>
              </a:rPr>
              <a:t>. Determine o valor da voltagem marcada pelo voltímetro onde está indicado na seta vermelha.  </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705397"/>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sz="2500" dirty="0">
              <a:latin typeface="Arial Narrow" panose="020B0606020202030204" pitchFamily="34" charset="0"/>
              <a:cs typeface="Times New Roman" panose="02020603050405020304" pitchFamily="18" charset="0"/>
            </a:endParaRPr>
          </a:p>
        </p:txBody>
      </p:sp>
      <p:pic>
        <p:nvPicPr>
          <p:cNvPr id="4" name="Imagem 3"/>
          <p:cNvPicPr>
            <a:picLocks noChangeAspect="1"/>
          </p:cNvPicPr>
          <p:nvPr/>
        </p:nvPicPr>
        <p:blipFill>
          <a:blip r:embed="rId2"/>
          <a:stretch>
            <a:fillRect/>
          </a:stretch>
        </p:blipFill>
        <p:spPr>
          <a:xfrm>
            <a:off x="2901314" y="1955628"/>
            <a:ext cx="6389370" cy="4334410"/>
          </a:xfrm>
          <a:prstGeom prst="rect">
            <a:avLst/>
          </a:prstGeom>
        </p:spPr>
      </p:pic>
    </p:spTree>
    <p:extLst>
      <p:ext uri="{BB962C8B-B14F-4D97-AF65-F5344CB8AC3E}">
        <p14:creationId xmlns:p14="http://schemas.microsoft.com/office/powerpoint/2010/main" val="21951777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3</a:t>
            </a:r>
            <a:endParaRPr lang="pt-BR" sz="3000" dirty="0">
              <a:latin typeface="Britannic Bold" panose="020B0903060703020204" pitchFamily="34" charset="0"/>
            </a:endParaRPr>
          </a:p>
        </p:txBody>
      </p:sp>
      <p:sp>
        <p:nvSpPr>
          <p:cNvPr id="3" name="Espaço Reservado para Conteúdo 2"/>
          <p:cNvSpPr>
            <a:spLocks noGrp="1"/>
          </p:cNvSpPr>
          <p:nvPr>
            <p:ph idx="1"/>
          </p:nvPr>
        </p:nvSpPr>
        <p:spPr>
          <a:xfrm>
            <a:off x="689065" y="875213"/>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Se posicionarmos o amperímetro nos pontos A, B e C no circuito abaixo, quais serão os valores, em ampères, obtidos em cada caso? Calcule utilizando a 1ª Lei de Ohm.</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705397"/>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sz="2500" dirty="0">
              <a:latin typeface="Arial Narrow" panose="020B0606020202030204" pitchFamily="34" charset="0"/>
              <a:cs typeface="Times New Roman" panose="02020603050405020304" pitchFamily="18" charset="0"/>
            </a:endParaRPr>
          </a:p>
        </p:txBody>
      </p:sp>
      <p:pic>
        <p:nvPicPr>
          <p:cNvPr id="4" name="Imagem 3"/>
          <p:cNvPicPr>
            <a:picLocks noChangeAspect="1"/>
          </p:cNvPicPr>
          <p:nvPr/>
        </p:nvPicPr>
        <p:blipFill>
          <a:blip r:embed="rId2"/>
          <a:stretch>
            <a:fillRect/>
          </a:stretch>
        </p:blipFill>
        <p:spPr>
          <a:xfrm>
            <a:off x="2561000" y="1904852"/>
            <a:ext cx="6661377" cy="4403283"/>
          </a:xfrm>
          <a:prstGeom prst="rect">
            <a:avLst/>
          </a:prstGeom>
        </p:spPr>
      </p:pic>
    </p:spTree>
    <p:extLst>
      <p:ext uri="{BB962C8B-B14F-4D97-AF65-F5344CB8AC3E}">
        <p14:creationId xmlns:p14="http://schemas.microsoft.com/office/powerpoint/2010/main" val="28975184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4</a:t>
            </a:r>
            <a:endParaRPr lang="pt-BR" sz="3000" dirty="0">
              <a:latin typeface="Britannic Bold" panose="020B0903060703020204" pitchFamily="34" charset="0"/>
            </a:endParaRPr>
          </a:p>
        </p:txBody>
      </p:sp>
      <p:sp>
        <p:nvSpPr>
          <p:cNvPr id="3" name="Espaço Reservado para Conteúdo 2"/>
          <p:cNvSpPr>
            <a:spLocks noGrp="1"/>
          </p:cNvSpPr>
          <p:nvPr>
            <p:ph idx="1"/>
          </p:nvPr>
        </p:nvSpPr>
        <p:spPr>
          <a:xfrm>
            <a:off x="689065" y="875213"/>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No circuito abaixo, se aumentarmos a resistência da lâmpada B, o que acontecerá com: </a:t>
            </a:r>
          </a:p>
          <a:p>
            <a:pPr marL="0" indent="0">
              <a:buNone/>
            </a:pPr>
            <a:r>
              <a:rPr lang="pt-BR" sz="2500" dirty="0" smtClean="0">
                <a:latin typeface="Arial Narrow" panose="020B0606020202030204" pitchFamily="34" charset="0"/>
                <a:cs typeface="Times New Roman" panose="02020603050405020304" pitchFamily="18" charset="0"/>
              </a:rPr>
              <a:t>a) a intensidade da corrente no ponto indicado pelo amperímetro?</a:t>
            </a:r>
          </a:p>
          <a:p>
            <a:pPr marL="0" indent="0">
              <a:buNone/>
            </a:pPr>
            <a:r>
              <a:rPr lang="pt-BR" sz="2500" dirty="0" smtClean="0">
                <a:latin typeface="Arial Narrow" panose="020B0606020202030204" pitchFamily="34" charset="0"/>
                <a:cs typeface="Times New Roman" panose="02020603050405020304" pitchFamily="18" charset="0"/>
              </a:rPr>
              <a:t>b) com o brilho das lâmpadas A e B?</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705397"/>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sz="2500" dirty="0">
              <a:latin typeface="Arial Narrow" panose="020B0606020202030204" pitchFamily="34" charset="0"/>
              <a:cs typeface="Times New Roman" panose="02020603050405020304" pitchFamily="18" charset="0"/>
            </a:endParaRPr>
          </a:p>
        </p:txBody>
      </p:sp>
      <p:pic>
        <p:nvPicPr>
          <p:cNvPr id="4" name="Imagem 3"/>
          <p:cNvPicPr>
            <a:picLocks noChangeAspect="1"/>
          </p:cNvPicPr>
          <p:nvPr/>
        </p:nvPicPr>
        <p:blipFill>
          <a:blip r:embed="rId2"/>
          <a:stretch>
            <a:fillRect/>
          </a:stretch>
        </p:blipFill>
        <p:spPr>
          <a:xfrm>
            <a:off x="5678124" y="2011680"/>
            <a:ext cx="5304301" cy="4292783"/>
          </a:xfrm>
          <a:prstGeom prst="rect">
            <a:avLst/>
          </a:prstGeom>
        </p:spPr>
      </p:pic>
    </p:spTree>
    <p:extLst>
      <p:ext uri="{BB962C8B-B14F-4D97-AF65-F5344CB8AC3E}">
        <p14:creationId xmlns:p14="http://schemas.microsoft.com/office/powerpoint/2010/main" val="3760214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a:t>
            </a:r>
            <a:r>
              <a:rPr lang="pt-BR" sz="3000" dirty="0">
                <a:latin typeface="Britannic Bold" panose="020B0903060703020204" pitchFamily="34" charset="0"/>
              </a:rPr>
              <a:t>5</a:t>
            </a:r>
          </a:p>
        </p:txBody>
      </p:sp>
      <p:sp>
        <p:nvSpPr>
          <p:cNvPr id="3" name="Espaço Reservado para Conteúdo 2"/>
          <p:cNvSpPr>
            <a:spLocks noGrp="1"/>
          </p:cNvSpPr>
          <p:nvPr>
            <p:ph idx="1"/>
          </p:nvPr>
        </p:nvSpPr>
        <p:spPr>
          <a:xfrm>
            <a:off x="710901" y="705397"/>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No circuito representado na imagem abaixo, temos lâmpadas associadas em série e em paralelo. Demonstre com cálculos os valores indicados pelo amperímetro e pelo voltímetro. </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875213"/>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pt-BR" sz="2500" dirty="0">
              <a:latin typeface="Arial Narrow" panose="020B0606020202030204" pitchFamily="34" charset="0"/>
              <a:cs typeface="Times New Roman" panose="02020603050405020304" pitchFamily="18" charset="0"/>
            </a:endParaRPr>
          </a:p>
        </p:txBody>
      </p:sp>
      <p:pic>
        <p:nvPicPr>
          <p:cNvPr id="5" name="Imagem 4"/>
          <p:cNvPicPr>
            <a:picLocks noChangeAspect="1"/>
          </p:cNvPicPr>
          <p:nvPr/>
        </p:nvPicPr>
        <p:blipFill>
          <a:blip r:embed="rId2"/>
          <a:stretch>
            <a:fillRect/>
          </a:stretch>
        </p:blipFill>
        <p:spPr>
          <a:xfrm>
            <a:off x="2407675" y="1750425"/>
            <a:ext cx="7420320" cy="4048968"/>
          </a:xfrm>
          <a:prstGeom prst="rect">
            <a:avLst/>
          </a:prstGeom>
        </p:spPr>
      </p:pic>
    </p:spTree>
    <p:extLst>
      <p:ext uri="{BB962C8B-B14F-4D97-AF65-F5344CB8AC3E}">
        <p14:creationId xmlns:p14="http://schemas.microsoft.com/office/powerpoint/2010/main" val="15782956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11233" y="-59270"/>
            <a:ext cx="9496697" cy="1763486"/>
          </a:xfrm>
        </p:spPr>
        <p:txBody>
          <a:bodyPr>
            <a:normAutofit/>
          </a:bodyPr>
          <a:lstStyle/>
          <a:p>
            <a:r>
              <a:rPr lang="pt-BR" sz="3200" b="1" dirty="0" smtClean="0">
                <a:latin typeface="Berlin Sans FB Demi" panose="020E0802020502020306" pitchFamily="34" charset="0"/>
              </a:rPr>
              <a:t>Atividade </a:t>
            </a:r>
            <a:r>
              <a:rPr lang="pt-BR" sz="3200" b="1" dirty="0" err="1" smtClean="0">
                <a:latin typeface="Berlin Sans FB Demi" panose="020E0802020502020306" pitchFamily="34" charset="0"/>
              </a:rPr>
              <a:t>PHet</a:t>
            </a:r>
            <a:r>
              <a:rPr lang="pt-BR" sz="3200" b="1" dirty="0" smtClean="0">
                <a:latin typeface="Berlin Sans FB Demi" panose="020E0802020502020306" pitchFamily="34" charset="0"/>
              </a:rPr>
              <a:t/>
            </a:r>
            <a:br>
              <a:rPr lang="pt-BR" sz="3200" b="1" dirty="0" smtClean="0">
                <a:latin typeface="Berlin Sans FB Demi" panose="020E0802020502020306" pitchFamily="34" charset="0"/>
              </a:rPr>
            </a:br>
            <a:r>
              <a:rPr lang="pt-BR" sz="3200" b="1" dirty="0" smtClean="0">
                <a:latin typeface="Berlin Sans FB Demi" panose="020E0802020502020306" pitchFamily="34" charset="0"/>
              </a:rPr>
              <a:t>sobre Circuitos Elétricos</a:t>
            </a:r>
            <a:r>
              <a:rPr lang="pt-BR" sz="3200" b="1" dirty="0">
                <a:latin typeface="Berlin Sans FB Demi" panose="020E0802020502020306" pitchFamily="34" charset="0"/>
              </a:rPr>
              <a:t> </a:t>
            </a:r>
            <a:r>
              <a:rPr lang="pt-BR" sz="3200" b="1" dirty="0" smtClean="0">
                <a:latin typeface="Berlin Sans FB Demi" panose="020E0802020502020306" pitchFamily="34" charset="0"/>
              </a:rPr>
              <a:t>utilizando </a:t>
            </a:r>
            <a:br>
              <a:rPr lang="pt-BR" sz="3200" b="1" dirty="0" smtClean="0">
                <a:latin typeface="Berlin Sans FB Demi" panose="020E0802020502020306" pitchFamily="34" charset="0"/>
              </a:rPr>
            </a:br>
            <a:r>
              <a:rPr lang="pt-BR" sz="3200" b="1" dirty="0" smtClean="0">
                <a:latin typeface="Berlin Sans FB Demi" panose="020E0802020502020306" pitchFamily="34" charset="0"/>
              </a:rPr>
              <a:t>o OA “</a:t>
            </a:r>
            <a:r>
              <a:rPr lang="pt-BR" sz="3200" b="1" dirty="0" err="1" smtClean="0">
                <a:latin typeface="Berlin Sans FB Demi" panose="020E0802020502020306" pitchFamily="34" charset="0"/>
              </a:rPr>
              <a:t>Circuit</a:t>
            </a:r>
            <a:r>
              <a:rPr lang="pt-BR" sz="3200" b="1" dirty="0" smtClean="0">
                <a:latin typeface="Berlin Sans FB Demi" panose="020E0802020502020306" pitchFamily="34" charset="0"/>
              </a:rPr>
              <a:t> </a:t>
            </a:r>
            <a:r>
              <a:rPr lang="pt-BR" sz="3200" b="1" dirty="0" err="1" smtClean="0">
                <a:latin typeface="Berlin Sans FB Demi" panose="020E0802020502020306" pitchFamily="34" charset="0"/>
              </a:rPr>
              <a:t>Construction</a:t>
            </a:r>
            <a:r>
              <a:rPr lang="pt-BR" sz="3200" b="1" dirty="0" smtClean="0">
                <a:latin typeface="Berlin Sans FB Demi" panose="020E0802020502020306" pitchFamily="34" charset="0"/>
              </a:rPr>
              <a:t> Kit: DC (HTML5)”</a:t>
            </a:r>
            <a:endParaRPr lang="pt-BR" sz="3200" b="1" dirty="0">
              <a:latin typeface="Berlin Sans FB Demi" panose="020E0802020502020306" pitchFamily="34" charset="0"/>
            </a:endParaRPr>
          </a:p>
        </p:txBody>
      </p:sp>
      <p:sp>
        <p:nvSpPr>
          <p:cNvPr id="3" name="Subtítulo 2"/>
          <p:cNvSpPr>
            <a:spLocks noGrp="1"/>
          </p:cNvSpPr>
          <p:nvPr>
            <p:ph type="subTitle" idx="1"/>
          </p:nvPr>
        </p:nvSpPr>
        <p:spPr>
          <a:xfrm>
            <a:off x="570410" y="5655243"/>
            <a:ext cx="9432501" cy="1655762"/>
          </a:xfrm>
        </p:spPr>
        <p:txBody>
          <a:bodyPr/>
          <a:lstStyle/>
          <a:p>
            <a:r>
              <a:rPr lang="pt-BR" b="1" dirty="0"/>
              <a:t>Disponível </a:t>
            </a:r>
            <a:r>
              <a:rPr lang="pt-BR" b="1" dirty="0" smtClean="0"/>
              <a:t>em</a:t>
            </a:r>
            <a:r>
              <a:rPr lang="pt-BR" b="1" dirty="0"/>
              <a:t>: </a:t>
            </a:r>
            <a:r>
              <a:rPr lang="pt-BR" b="1" dirty="0">
                <a:hlinkClick r:id="rId2"/>
              </a:rPr>
              <a:t>https://</a:t>
            </a:r>
            <a:r>
              <a:rPr lang="pt-BR" b="1" dirty="0" smtClean="0">
                <a:hlinkClick r:id="rId2"/>
              </a:rPr>
              <a:t>phet.colorado.edu/sims/html/circuit-construction-kit-dc/latest/circuit-construction-kit-dc_en.html</a:t>
            </a:r>
            <a:endParaRPr lang="pt-BR" b="1" dirty="0" smtClean="0"/>
          </a:p>
          <a:p>
            <a:endParaRPr lang="pt-BR" b="1" dirty="0" smtClean="0"/>
          </a:p>
          <a:p>
            <a:endParaRPr lang="pt-BR" b="1" dirty="0" smtClean="0"/>
          </a:p>
          <a:p>
            <a:endParaRPr lang="pt-BR" dirty="0"/>
          </a:p>
        </p:txBody>
      </p:sp>
      <p:pic>
        <p:nvPicPr>
          <p:cNvPr id="5" name="Imagem 4"/>
          <p:cNvPicPr>
            <a:picLocks noChangeAspect="1"/>
          </p:cNvPicPr>
          <p:nvPr/>
        </p:nvPicPr>
        <p:blipFill>
          <a:blip r:embed="rId3"/>
          <a:stretch>
            <a:fillRect/>
          </a:stretch>
        </p:blipFill>
        <p:spPr>
          <a:xfrm>
            <a:off x="1" y="99990"/>
            <a:ext cx="1840122" cy="1558993"/>
          </a:xfrm>
          <a:prstGeom prst="rect">
            <a:avLst/>
          </a:prstGeom>
        </p:spPr>
      </p:pic>
      <p:pic>
        <p:nvPicPr>
          <p:cNvPr id="6" name="Imagem 5"/>
          <p:cNvPicPr>
            <a:picLocks noChangeAspect="1"/>
          </p:cNvPicPr>
          <p:nvPr/>
        </p:nvPicPr>
        <p:blipFill>
          <a:blip r:embed="rId4"/>
          <a:stretch>
            <a:fillRect/>
          </a:stretch>
        </p:blipFill>
        <p:spPr>
          <a:xfrm>
            <a:off x="10002911" y="5623073"/>
            <a:ext cx="2037642" cy="1095380"/>
          </a:xfrm>
          <a:prstGeom prst="rect">
            <a:avLst/>
          </a:prstGeom>
        </p:spPr>
      </p:pic>
      <p:pic>
        <p:nvPicPr>
          <p:cNvPr id="8" name="Imagem 7"/>
          <p:cNvPicPr/>
          <p:nvPr/>
        </p:nvPicPr>
        <p:blipFill>
          <a:blip r:embed="rId5">
            <a:extLst>
              <a:ext uri="{28A0092B-C50C-407E-A947-70E740481C1C}">
                <a14:useLocalDpi xmlns:a14="http://schemas.microsoft.com/office/drawing/2010/main" val="0"/>
              </a:ext>
            </a:extLst>
          </a:blip>
          <a:srcRect/>
          <a:stretch>
            <a:fillRect/>
          </a:stretch>
        </p:blipFill>
        <p:spPr bwMode="auto">
          <a:xfrm>
            <a:off x="3100453" y="1795656"/>
            <a:ext cx="6997135" cy="3378472"/>
          </a:xfrm>
          <a:prstGeom prst="rect">
            <a:avLst/>
          </a:prstGeom>
          <a:noFill/>
          <a:ln>
            <a:noFill/>
          </a:ln>
        </p:spPr>
      </p:pic>
    </p:spTree>
    <p:extLst>
      <p:ext uri="{BB962C8B-B14F-4D97-AF65-F5344CB8AC3E}">
        <p14:creationId xmlns:p14="http://schemas.microsoft.com/office/powerpoint/2010/main" val="13204579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83713"/>
            <a:ext cx="10515600" cy="1974402"/>
          </a:xfrm>
        </p:spPr>
        <p:txBody>
          <a:bodyPr/>
          <a:lstStyle/>
          <a:p>
            <a:pPr algn="ctr"/>
            <a:r>
              <a:rPr lang="pt-BR" b="1" dirty="0" smtClean="0">
                <a:latin typeface="Adobe Caslon Pro Bold" panose="0205070206050A020403" pitchFamily="18" charset="0"/>
              </a:rPr>
              <a:t>Resistência elétrica (1ª Lei de Ohm)</a:t>
            </a:r>
            <a:endParaRPr lang="pt-BR" b="1" dirty="0">
              <a:latin typeface="Adobe Caslon Pro Bold" panose="0205070206050A020403" pitchFamily="18" charset="0"/>
            </a:endParaRPr>
          </a:p>
        </p:txBody>
      </p:sp>
      <p:sp>
        <p:nvSpPr>
          <p:cNvPr id="3" name="Espaço Reservado para Conteúdo 2"/>
          <p:cNvSpPr>
            <a:spLocks noGrp="1"/>
          </p:cNvSpPr>
          <p:nvPr>
            <p:ph idx="1"/>
          </p:nvPr>
        </p:nvSpPr>
        <p:spPr>
          <a:xfrm>
            <a:off x="838200" y="1326524"/>
            <a:ext cx="10515600" cy="4850439"/>
          </a:xfrm>
        </p:spPr>
        <p:txBody>
          <a:bodyPr/>
          <a:lstStyle/>
          <a:p>
            <a:r>
              <a:rPr lang="pt-BR" b="1" dirty="0" smtClean="0">
                <a:latin typeface="Adobe Caslon Pro Bold" panose="0205070206050A020403" pitchFamily="18" charset="0"/>
              </a:rPr>
              <a:t>Resistência à passagem da corrente elétrica.</a:t>
            </a:r>
            <a:endParaRPr lang="pt-BR" b="1" dirty="0">
              <a:latin typeface="Adobe Caslon Pro Bold" panose="0205070206050A020403" pitchFamily="18" charset="0"/>
            </a:endParaRPr>
          </a:p>
          <a:p>
            <a:r>
              <a:rPr lang="pt-BR" b="1" dirty="0" smtClean="0">
                <a:latin typeface="Adobe Caslon Pro Bold" panose="0205070206050A020403" pitchFamily="18" charset="0"/>
              </a:rPr>
              <a:t>Resistores: são componentes elétricos destinados a gerar resistência.</a:t>
            </a:r>
            <a:endParaRPr lang="pt-BR" b="1" dirty="0"/>
          </a:p>
        </p:txBody>
      </p:sp>
      <p:pic>
        <p:nvPicPr>
          <p:cNvPr id="1026" name="Picture 2" descr="http://www.mundoeducacao.com/upload/conteudo_legenda/21e549e6b316dce4b5d4c8ef661ad6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5874" y="5137221"/>
            <a:ext cx="1540881" cy="154088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p:cNvPicPr>
            <a:picLocks noChangeAspect="1"/>
          </p:cNvPicPr>
          <p:nvPr/>
        </p:nvPicPr>
        <p:blipFill>
          <a:blip r:embed="rId3"/>
          <a:stretch>
            <a:fillRect/>
          </a:stretch>
        </p:blipFill>
        <p:spPr>
          <a:xfrm>
            <a:off x="4531651" y="2250592"/>
            <a:ext cx="2131704" cy="1544996"/>
          </a:xfrm>
          <a:prstGeom prst="rect">
            <a:avLst/>
          </a:prstGeom>
        </p:spPr>
      </p:pic>
      <p:pic>
        <p:nvPicPr>
          <p:cNvPr id="1030" name="Picture 6" descr="http://www.flashdrivepros.com/Images/cutcaster-photo-801012619-USB-Flash-Drive-circui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3458" y="2250592"/>
            <a:ext cx="3606253" cy="285676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t/placa-de-circuito-com-resistores-e-diodo-emissor-de-luz-2510578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114" y="3121963"/>
            <a:ext cx="3022885" cy="201525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tabalabs.com.br/videogames/atari/av_gemini/1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6761" y="4023415"/>
            <a:ext cx="3617935" cy="2713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8699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dirty="0" smtClean="0">
                <a:latin typeface="Adobe Garamond Pro Bold" panose="02020702060506020403" pitchFamily="18" charset="0"/>
              </a:rPr>
              <a:t>Associação de Resistores</a:t>
            </a:r>
            <a:endParaRPr lang="pt-BR" dirty="0">
              <a:latin typeface="Adobe Garamond Pro Bold" panose="02020702060506020403" pitchFamily="18" charset="0"/>
            </a:endParaRPr>
          </a:p>
        </p:txBody>
      </p:sp>
      <p:sp>
        <p:nvSpPr>
          <p:cNvPr id="3" name="Espaço Reservado para Conteúdo 2"/>
          <p:cNvSpPr>
            <a:spLocks noGrp="1"/>
          </p:cNvSpPr>
          <p:nvPr>
            <p:ph idx="1"/>
          </p:nvPr>
        </p:nvSpPr>
        <p:spPr/>
        <p:txBody>
          <a:bodyPr/>
          <a:lstStyle/>
          <a:p>
            <a:r>
              <a:rPr lang="pt-BR" dirty="0" smtClean="0">
                <a:latin typeface="Adobe Garamond Pro Bold" panose="02020702060506020403" pitchFamily="18" charset="0"/>
              </a:rPr>
              <a:t>Associamos resistores para aumentar ou diminuir resistências.</a:t>
            </a:r>
          </a:p>
          <a:p>
            <a:r>
              <a:rPr lang="pt-BR" dirty="0" smtClean="0">
                <a:latin typeface="Adobe Garamond Pro Bold" panose="02020702060506020403" pitchFamily="18" charset="0"/>
              </a:rPr>
              <a:t>Por exemplo: quando queremos proteger um circuito de correntes de alta intensidade.</a:t>
            </a:r>
          </a:p>
          <a:p>
            <a:r>
              <a:rPr lang="pt-BR" dirty="0" smtClean="0">
                <a:latin typeface="Adobe Garamond Pro Bold" panose="02020702060506020403" pitchFamily="18" charset="0"/>
              </a:rPr>
              <a:t>Podemos associá-los em </a:t>
            </a:r>
            <a:r>
              <a:rPr lang="pt-BR" sz="3500" i="1" u="sng" dirty="0" smtClean="0">
                <a:latin typeface="Adobe Garamond Pro Bold" panose="02020702060506020403" pitchFamily="18" charset="0"/>
              </a:rPr>
              <a:t>série</a:t>
            </a:r>
            <a:r>
              <a:rPr lang="pt-BR" sz="3500" dirty="0" smtClean="0">
                <a:latin typeface="Adobe Garamond Pro Bold" panose="02020702060506020403" pitchFamily="18" charset="0"/>
              </a:rPr>
              <a:t>, </a:t>
            </a:r>
            <a:r>
              <a:rPr lang="pt-BR" sz="3500" i="1" u="sng" dirty="0" smtClean="0">
                <a:latin typeface="Adobe Garamond Pro Bold" panose="02020702060506020403" pitchFamily="18" charset="0"/>
              </a:rPr>
              <a:t>paralelo</a:t>
            </a:r>
            <a:r>
              <a:rPr lang="pt-BR" sz="3500" dirty="0" smtClean="0">
                <a:latin typeface="Adobe Garamond Pro Bold" panose="02020702060506020403" pitchFamily="18" charset="0"/>
              </a:rPr>
              <a:t> </a:t>
            </a:r>
            <a:r>
              <a:rPr lang="pt-BR" dirty="0" smtClean="0">
                <a:latin typeface="Adobe Garamond Pro Bold" panose="02020702060506020403" pitchFamily="18" charset="0"/>
              </a:rPr>
              <a:t>ou de</a:t>
            </a:r>
            <a:r>
              <a:rPr lang="pt-BR" sz="3500" dirty="0" smtClean="0">
                <a:latin typeface="Adobe Garamond Pro Bold" panose="02020702060506020403" pitchFamily="18" charset="0"/>
              </a:rPr>
              <a:t> </a:t>
            </a:r>
            <a:r>
              <a:rPr lang="pt-BR" sz="3500" i="1" u="sng" dirty="0" smtClean="0">
                <a:latin typeface="Adobe Garamond Pro Bold" panose="02020702060506020403" pitchFamily="18" charset="0"/>
              </a:rPr>
              <a:t>forma mista</a:t>
            </a:r>
            <a:r>
              <a:rPr lang="pt-BR" sz="3500" dirty="0" smtClean="0">
                <a:latin typeface="Adobe Garamond Pro Bold" panose="02020702060506020403" pitchFamily="18" charset="0"/>
              </a:rPr>
              <a:t>.</a:t>
            </a:r>
            <a:endParaRPr lang="pt-BR" sz="3500" dirty="0"/>
          </a:p>
        </p:txBody>
      </p:sp>
      <p:pic>
        <p:nvPicPr>
          <p:cNvPr id="4" name="Imagem 3"/>
          <p:cNvPicPr>
            <a:picLocks noChangeAspect="1"/>
          </p:cNvPicPr>
          <p:nvPr/>
        </p:nvPicPr>
        <p:blipFill>
          <a:blip r:embed="rId2"/>
          <a:stretch>
            <a:fillRect/>
          </a:stretch>
        </p:blipFill>
        <p:spPr>
          <a:xfrm>
            <a:off x="249528" y="4572873"/>
            <a:ext cx="3292163" cy="1604090"/>
          </a:xfrm>
          <a:prstGeom prst="rect">
            <a:avLst/>
          </a:prstGeom>
        </p:spPr>
      </p:pic>
      <p:pic>
        <p:nvPicPr>
          <p:cNvPr id="5" name="Imagem 4"/>
          <p:cNvPicPr>
            <a:picLocks noChangeAspect="1"/>
          </p:cNvPicPr>
          <p:nvPr/>
        </p:nvPicPr>
        <p:blipFill>
          <a:blip r:embed="rId3"/>
          <a:stretch>
            <a:fillRect/>
          </a:stretch>
        </p:blipFill>
        <p:spPr>
          <a:xfrm>
            <a:off x="3850784" y="4741733"/>
            <a:ext cx="3335628" cy="1570167"/>
          </a:xfrm>
          <a:prstGeom prst="rect">
            <a:avLst/>
          </a:prstGeom>
        </p:spPr>
      </p:pic>
      <p:pic>
        <p:nvPicPr>
          <p:cNvPr id="6" name="Imagem 5"/>
          <p:cNvPicPr>
            <a:picLocks noChangeAspect="1"/>
          </p:cNvPicPr>
          <p:nvPr/>
        </p:nvPicPr>
        <p:blipFill>
          <a:blip r:embed="rId4"/>
          <a:stretch>
            <a:fillRect/>
          </a:stretch>
        </p:blipFill>
        <p:spPr>
          <a:xfrm>
            <a:off x="7282667" y="4236608"/>
            <a:ext cx="4380226" cy="2075292"/>
          </a:xfrm>
          <a:prstGeom prst="rect">
            <a:avLst/>
          </a:prstGeom>
        </p:spPr>
      </p:pic>
    </p:spTree>
    <p:extLst>
      <p:ext uri="{BB962C8B-B14F-4D97-AF65-F5344CB8AC3E}">
        <p14:creationId xmlns:p14="http://schemas.microsoft.com/office/powerpoint/2010/main" val="38420764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lstStyle/>
          <a:p>
            <a:endParaRPr lang="pt-BR" dirty="0"/>
          </a:p>
        </p:txBody>
      </p:sp>
      <p:pic>
        <p:nvPicPr>
          <p:cNvPr id="1026" name="Picture 2" descr="Circuito Eletronico Simpl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6313" y="247039"/>
            <a:ext cx="3945506" cy="33109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ircuito Eletronic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6313" y="3445203"/>
            <a:ext cx="3945506" cy="32324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it+eletronic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50506" y="365125"/>
            <a:ext cx="6047119" cy="64830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Circuito eletronico de LED"/>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66512" y="1324892"/>
            <a:ext cx="3678231" cy="367403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p:cNvPicPr>
            <a:picLocks noChangeAspect="1"/>
          </p:cNvPicPr>
          <p:nvPr/>
        </p:nvPicPr>
        <p:blipFill>
          <a:blip r:embed="rId6"/>
          <a:stretch>
            <a:fillRect/>
          </a:stretch>
        </p:blipFill>
        <p:spPr>
          <a:xfrm>
            <a:off x="3962601" y="203314"/>
            <a:ext cx="4473061" cy="695458"/>
          </a:xfrm>
          <a:prstGeom prst="rect">
            <a:avLst/>
          </a:prstGeom>
        </p:spPr>
      </p:pic>
    </p:spTree>
    <p:extLst>
      <p:ext uri="{BB962C8B-B14F-4D97-AF65-F5344CB8AC3E}">
        <p14:creationId xmlns:p14="http://schemas.microsoft.com/office/powerpoint/2010/main" val="39673136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656823"/>
            <a:ext cx="10515600" cy="2347511"/>
          </a:xfrm>
        </p:spPr>
        <p:txBody>
          <a:bodyPr/>
          <a:lstStyle/>
          <a:p>
            <a:pPr algn="ctr"/>
            <a:r>
              <a:rPr lang="pt-BR" dirty="0">
                <a:latin typeface="Adobe Garamond Pro Bold" panose="02020702060506020403" pitchFamily="18" charset="0"/>
              </a:rPr>
              <a:t>Associação em </a:t>
            </a:r>
            <a:r>
              <a:rPr lang="pt-BR" dirty="0" smtClean="0">
                <a:latin typeface="Adobe Garamond Pro Bold" panose="02020702060506020403" pitchFamily="18" charset="0"/>
              </a:rPr>
              <a:t>Série (</a:t>
            </a:r>
            <a:r>
              <a:rPr lang="pt-BR" dirty="0" err="1" smtClean="0">
                <a:latin typeface="Adobe Garamond Pro Bold" panose="02020702060506020403" pitchFamily="18" charset="0"/>
              </a:rPr>
              <a:t>Req</a:t>
            </a:r>
            <a:r>
              <a:rPr lang="pt-BR" dirty="0" smtClean="0">
                <a:latin typeface="Adobe Garamond Pro Bold" panose="02020702060506020403" pitchFamily="18" charset="0"/>
              </a:rPr>
              <a:t>)</a:t>
            </a:r>
            <a:endParaRPr lang="pt-BR" dirty="0"/>
          </a:p>
        </p:txBody>
      </p:sp>
      <p:sp>
        <p:nvSpPr>
          <p:cNvPr id="3" name="Espaço Reservado para Conteúdo 2"/>
          <p:cNvSpPr>
            <a:spLocks noGrp="1"/>
          </p:cNvSpPr>
          <p:nvPr>
            <p:ph idx="1"/>
          </p:nvPr>
        </p:nvSpPr>
        <p:spPr>
          <a:xfrm>
            <a:off x="838200" y="850006"/>
            <a:ext cx="10515600" cy="5326957"/>
          </a:xfrm>
        </p:spPr>
        <p:txBody>
          <a:bodyPr/>
          <a:lstStyle/>
          <a:p>
            <a:r>
              <a:rPr lang="pt-BR" dirty="0" smtClean="0">
                <a:latin typeface="Adobe Garamond Pro Bold" panose="02020702060506020403" pitchFamily="18" charset="0"/>
              </a:rPr>
              <a:t>A resistência equivalente é o somatório de todas as resistências do circuito.</a:t>
            </a:r>
          </a:p>
          <a:p>
            <a:pPr marL="0" indent="0">
              <a:buNone/>
            </a:pPr>
            <a:r>
              <a:rPr lang="pt-BR" dirty="0" err="1" smtClean="0">
                <a:solidFill>
                  <a:srgbClr val="FF0000"/>
                </a:solidFill>
                <a:latin typeface="Adobe Garamond Pro Bold" panose="02020702060506020403" pitchFamily="18" charset="0"/>
              </a:rPr>
              <a:t>Obs</a:t>
            </a:r>
            <a:r>
              <a:rPr lang="pt-BR" dirty="0" smtClean="0">
                <a:solidFill>
                  <a:srgbClr val="FF0000"/>
                </a:solidFill>
                <a:latin typeface="Adobe Garamond Pro Bold" panose="02020702060506020403" pitchFamily="18" charset="0"/>
              </a:rPr>
              <a:t>: Resistência equivalente é aquela que representa todas as resistências do circuito.</a:t>
            </a:r>
          </a:p>
          <a:p>
            <a:pPr marL="0" indent="0">
              <a:buNone/>
            </a:pPr>
            <a:r>
              <a:rPr lang="pt-BR" dirty="0" smtClean="0"/>
              <a:t/>
            </a:r>
            <a:br>
              <a:rPr lang="pt-BR" dirty="0" smtClean="0"/>
            </a:br>
            <a:r>
              <a:rPr lang="pt-BR" dirty="0" smtClean="0"/>
              <a:t/>
            </a:r>
            <a:br>
              <a:rPr lang="pt-BR" dirty="0" smtClean="0"/>
            </a:br>
            <a:endParaRPr lang="pt-BR" dirty="0"/>
          </a:p>
        </p:txBody>
      </p:sp>
      <p:pic>
        <p:nvPicPr>
          <p:cNvPr id="6" name="Imagem 5"/>
          <p:cNvPicPr>
            <a:picLocks noChangeAspect="1"/>
          </p:cNvPicPr>
          <p:nvPr/>
        </p:nvPicPr>
        <p:blipFill>
          <a:blip r:embed="rId2"/>
          <a:stretch>
            <a:fillRect/>
          </a:stretch>
        </p:blipFill>
        <p:spPr>
          <a:xfrm>
            <a:off x="838200" y="3009857"/>
            <a:ext cx="4689234" cy="2051540"/>
          </a:xfrm>
          <a:prstGeom prst="rect">
            <a:avLst/>
          </a:prstGeom>
        </p:spPr>
      </p:pic>
      <p:pic>
        <p:nvPicPr>
          <p:cNvPr id="7" name="Imagem 6"/>
          <p:cNvPicPr>
            <a:picLocks noChangeAspect="1"/>
          </p:cNvPicPr>
          <p:nvPr/>
        </p:nvPicPr>
        <p:blipFill>
          <a:blip r:embed="rId3"/>
          <a:stretch>
            <a:fillRect/>
          </a:stretch>
        </p:blipFill>
        <p:spPr>
          <a:xfrm>
            <a:off x="6537482" y="2965913"/>
            <a:ext cx="4705775" cy="2095484"/>
          </a:xfrm>
          <a:prstGeom prst="rect">
            <a:avLst/>
          </a:prstGeom>
        </p:spPr>
      </p:pic>
      <p:pic>
        <p:nvPicPr>
          <p:cNvPr id="8" name="Imagem 7"/>
          <p:cNvPicPr>
            <a:picLocks noChangeAspect="1"/>
          </p:cNvPicPr>
          <p:nvPr/>
        </p:nvPicPr>
        <p:blipFill>
          <a:blip r:embed="rId4"/>
          <a:stretch>
            <a:fillRect/>
          </a:stretch>
        </p:blipFill>
        <p:spPr>
          <a:xfrm>
            <a:off x="3637946" y="5710238"/>
            <a:ext cx="4143375" cy="933450"/>
          </a:xfrm>
          <a:prstGeom prst="rect">
            <a:avLst/>
          </a:prstGeom>
        </p:spPr>
      </p:pic>
      <p:pic>
        <p:nvPicPr>
          <p:cNvPr id="9" name="Imagem 8"/>
          <p:cNvPicPr>
            <a:picLocks noChangeAspect="1"/>
          </p:cNvPicPr>
          <p:nvPr/>
        </p:nvPicPr>
        <p:blipFill>
          <a:blip r:embed="rId5"/>
          <a:stretch>
            <a:fillRect/>
          </a:stretch>
        </p:blipFill>
        <p:spPr>
          <a:xfrm>
            <a:off x="5594777" y="4013655"/>
            <a:ext cx="849603" cy="317434"/>
          </a:xfrm>
          <a:prstGeom prst="rect">
            <a:avLst/>
          </a:prstGeom>
        </p:spPr>
      </p:pic>
    </p:spTree>
    <p:extLst>
      <p:ext uri="{BB962C8B-B14F-4D97-AF65-F5344CB8AC3E}">
        <p14:creationId xmlns:p14="http://schemas.microsoft.com/office/powerpoint/2010/main" val="20883499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latin typeface="Adobe Garamond Pro Bold" panose="02020702060506020403" pitchFamily="18" charset="0"/>
              </a:rPr>
              <a:t>Associação em Série (Intensidade)</a:t>
            </a:r>
            <a:endParaRPr lang="pt-BR" dirty="0"/>
          </a:p>
        </p:txBody>
      </p:sp>
      <p:sp>
        <p:nvSpPr>
          <p:cNvPr id="3" name="Espaço Reservado para Conteúdo 2"/>
          <p:cNvSpPr>
            <a:spLocks noGrp="1"/>
          </p:cNvSpPr>
          <p:nvPr>
            <p:ph idx="1"/>
          </p:nvPr>
        </p:nvSpPr>
        <p:spPr/>
        <p:txBody>
          <a:bodyPr/>
          <a:lstStyle/>
          <a:p>
            <a:r>
              <a:rPr lang="pt-BR" dirty="0" smtClean="0">
                <a:latin typeface="Adobe Garamond Pro Bold" panose="02020702060506020403" pitchFamily="18" charset="0"/>
              </a:rPr>
              <a:t>A corrente elétrica (intensidade) é sempre a mesma.</a:t>
            </a:r>
            <a:br>
              <a:rPr lang="pt-BR" dirty="0" smtClean="0">
                <a:latin typeface="Adobe Garamond Pro Bold" panose="02020702060506020403" pitchFamily="18" charset="0"/>
              </a:rPr>
            </a:br>
            <a:endParaRPr lang="pt-BR" dirty="0"/>
          </a:p>
        </p:txBody>
      </p:sp>
      <p:pic>
        <p:nvPicPr>
          <p:cNvPr id="6" name="Imagem 5"/>
          <p:cNvPicPr>
            <a:picLocks noChangeAspect="1"/>
          </p:cNvPicPr>
          <p:nvPr/>
        </p:nvPicPr>
        <p:blipFill>
          <a:blip r:embed="rId2"/>
          <a:stretch>
            <a:fillRect/>
          </a:stretch>
        </p:blipFill>
        <p:spPr>
          <a:xfrm>
            <a:off x="2722942" y="2485804"/>
            <a:ext cx="5925221" cy="2564131"/>
          </a:xfrm>
          <a:prstGeom prst="rect">
            <a:avLst/>
          </a:prstGeom>
        </p:spPr>
      </p:pic>
      <p:pic>
        <p:nvPicPr>
          <p:cNvPr id="7" name="Imagem 6"/>
          <p:cNvPicPr>
            <a:picLocks noChangeAspect="1"/>
          </p:cNvPicPr>
          <p:nvPr/>
        </p:nvPicPr>
        <p:blipFill>
          <a:blip r:embed="rId3"/>
          <a:stretch>
            <a:fillRect/>
          </a:stretch>
        </p:blipFill>
        <p:spPr>
          <a:xfrm>
            <a:off x="3643782" y="5283822"/>
            <a:ext cx="3825964" cy="1127028"/>
          </a:xfrm>
          <a:prstGeom prst="rect">
            <a:avLst/>
          </a:prstGeom>
        </p:spPr>
      </p:pic>
    </p:spTree>
    <p:extLst>
      <p:ext uri="{BB962C8B-B14F-4D97-AF65-F5344CB8AC3E}">
        <p14:creationId xmlns:p14="http://schemas.microsoft.com/office/powerpoint/2010/main" val="3500855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1</a:t>
            </a:r>
            <a:endParaRPr lang="pt-BR" sz="3000" dirty="0">
              <a:latin typeface="Britannic Bold" panose="020B0903060703020204" pitchFamily="34" charset="0"/>
            </a:endParaRPr>
          </a:p>
        </p:txBody>
      </p:sp>
      <p:sp>
        <p:nvSpPr>
          <p:cNvPr id="3" name="Espaço Reservado para Conteúdo 2"/>
          <p:cNvSpPr>
            <a:spLocks noGrp="1"/>
          </p:cNvSpPr>
          <p:nvPr>
            <p:ph idx="1"/>
          </p:nvPr>
        </p:nvSpPr>
        <p:spPr>
          <a:xfrm>
            <a:off x="689065" y="875213"/>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No </a:t>
            </a:r>
            <a:r>
              <a:rPr lang="pt-BR" sz="2500" dirty="0">
                <a:latin typeface="Arial Narrow" panose="020B0606020202030204" pitchFamily="34" charset="0"/>
                <a:cs typeface="Times New Roman" panose="02020603050405020304" pitchFamily="18" charset="0"/>
              </a:rPr>
              <a:t>OA </a:t>
            </a:r>
            <a:r>
              <a:rPr lang="pt-BR" sz="2500" dirty="0" smtClean="0">
                <a:latin typeface="Arial Narrow" panose="020B0606020202030204" pitchFamily="34" charset="0"/>
                <a:cs typeface="Times New Roman" panose="02020603050405020304" pitchFamily="18" charset="0"/>
              </a:rPr>
              <a:t>“Capacitor </a:t>
            </a:r>
            <a:r>
              <a:rPr lang="pt-BR" sz="2500" dirty="0" err="1" smtClean="0">
                <a:latin typeface="Arial Narrow" panose="020B0606020202030204" pitchFamily="34" charset="0"/>
                <a:cs typeface="Times New Roman" panose="02020603050405020304" pitchFamily="18" charset="0"/>
              </a:rPr>
              <a:t>Lab</a:t>
            </a:r>
            <a:r>
              <a:rPr lang="pt-BR" sz="2500" dirty="0" smtClean="0">
                <a:latin typeface="Arial Narrow" panose="020B0606020202030204" pitchFamily="34" charset="0"/>
                <a:cs typeface="Times New Roman" panose="02020603050405020304" pitchFamily="18" charset="0"/>
              </a:rPr>
              <a:t>: </a:t>
            </a:r>
            <a:r>
              <a:rPr lang="pt-BR" sz="2500" dirty="0" err="1" smtClean="0">
                <a:latin typeface="Arial Narrow" panose="020B0606020202030204" pitchFamily="34" charset="0"/>
                <a:cs typeface="Times New Roman" panose="02020603050405020304" pitchFamily="18" charset="0"/>
              </a:rPr>
              <a:t>Basics</a:t>
            </a:r>
            <a:r>
              <a:rPr lang="pt-BR" sz="2500" dirty="0" smtClean="0">
                <a:latin typeface="Arial Narrow" panose="020B0606020202030204" pitchFamily="34" charset="0"/>
                <a:cs typeface="Times New Roman" panose="02020603050405020304" pitchFamily="18" charset="0"/>
              </a:rPr>
              <a:t> (HTML5)”, aproxime e separe as placas (onde está indicado na seta vermelha) e observe o que acontece com os valores de capacitância do capacitor (indicado na seta preta). Explique o que acontece utilizando a fórmula de capacitância.</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705397"/>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sz="2500" dirty="0">
              <a:latin typeface="Arial Narrow" panose="020B0606020202030204" pitchFamily="34" charset="0"/>
              <a:cs typeface="Times New Roman" panose="02020603050405020304" pitchFamily="18" charset="0"/>
            </a:endParaRPr>
          </a:p>
        </p:txBody>
      </p:sp>
      <p:pic>
        <p:nvPicPr>
          <p:cNvPr id="4" name="Imagem 3"/>
          <p:cNvPicPr>
            <a:picLocks noChangeAspect="1"/>
          </p:cNvPicPr>
          <p:nvPr/>
        </p:nvPicPr>
        <p:blipFill>
          <a:blip r:embed="rId2"/>
          <a:stretch>
            <a:fillRect/>
          </a:stretch>
        </p:blipFill>
        <p:spPr>
          <a:xfrm>
            <a:off x="3083243" y="2268148"/>
            <a:ext cx="5420678" cy="4360571"/>
          </a:xfrm>
          <a:prstGeom prst="rect">
            <a:avLst/>
          </a:prstGeom>
        </p:spPr>
      </p:pic>
    </p:spTree>
    <p:extLst>
      <p:ext uri="{BB962C8B-B14F-4D97-AF65-F5344CB8AC3E}">
        <p14:creationId xmlns:p14="http://schemas.microsoft.com/office/powerpoint/2010/main" val="23404009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latin typeface="Adobe Garamond Pro Bold" panose="02020702060506020403" pitchFamily="18" charset="0"/>
              </a:rPr>
              <a:t>Associação em Série (</a:t>
            </a:r>
            <a:r>
              <a:rPr lang="pt-BR" dirty="0" err="1" smtClean="0">
                <a:latin typeface="Adobe Garamond Pro Bold" panose="02020702060506020403" pitchFamily="18" charset="0"/>
              </a:rPr>
              <a:t>ddp</a:t>
            </a:r>
            <a:r>
              <a:rPr lang="pt-BR" dirty="0" smtClean="0">
                <a:latin typeface="Adobe Garamond Pro Bold" panose="02020702060506020403" pitchFamily="18" charset="0"/>
              </a:rPr>
              <a:t>)</a:t>
            </a:r>
            <a:endParaRPr lang="pt-BR" dirty="0"/>
          </a:p>
        </p:txBody>
      </p:sp>
      <p:sp>
        <p:nvSpPr>
          <p:cNvPr id="3" name="Espaço Reservado para Conteúdo 2"/>
          <p:cNvSpPr>
            <a:spLocks noGrp="1"/>
          </p:cNvSpPr>
          <p:nvPr>
            <p:ph idx="1"/>
          </p:nvPr>
        </p:nvSpPr>
        <p:spPr/>
        <p:txBody>
          <a:bodyPr/>
          <a:lstStyle/>
          <a:p>
            <a:r>
              <a:rPr lang="pt-BR" dirty="0" smtClean="0">
                <a:latin typeface="Adobe Garamond Pro Bold" panose="02020702060506020403" pitchFamily="18" charset="0"/>
              </a:rPr>
              <a:t>A tensão (</a:t>
            </a:r>
            <a:r>
              <a:rPr lang="pt-BR" dirty="0" err="1" smtClean="0">
                <a:latin typeface="Adobe Garamond Pro Bold" panose="02020702060506020403" pitchFamily="18" charset="0"/>
              </a:rPr>
              <a:t>ddp</a:t>
            </a:r>
            <a:r>
              <a:rPr lang="pt-BR" dirty="0" smtClean="0">
                <a:latin typeface="Adobe Garamond Pro Bold" panose="02020702060506020403" pitchFamily="18" charset="0"/>
              </a:rPr>
              <a:t>) resultante é igual a soma de todas as tensões.</a:t>
            </a:r>
          </a:p>
        </p:txBody>
      </p:sp>
      <p:pic>
        <p:nvPicPr>
          <p:cNvPr id="4" name="Imagem 3"/>
          <p:cNvPicPr>
            <a:picLocks noChangeAspect="1"/>
          </p:cNvPicPr>
          <p:nvPr/>
        </p:nvPicPr>
        <p:blipFill>
          <a:blip r:embed="rId2"/>
          <a:stretch>
            <a:fillRect/>
          </a:stretch>
        </p:blipFill>
        <p:spPr>
          <a:xfrm>
            <a:off x="2504001" y="2382935"/>
            <a:ext cx="6403805" cy="2797294"/>
          </a:xfrm>
          <a:prstGeom prst="rect">
            <a:avLst/>
          </a:prstGeom>
        </p:spPr>
      </p:pic>
      <p:pic>
        <p:nvPicPr>
          <p:cNvPr id="5" name="Imagem 4"/>
          <p:cNvPicPr>
            <a:picLocks noChangeAspect="1"/>
          </p:cNvPicPr>
          <p:nvPr/>
        </p:nvPicPr>
        <p:blipFill>
          <a:blip r:embed="rId3"/>
          <a:stretch>
            <a:fillRect/>
          </a:stretch>
        </p:blipFill>
        <p:spPr>
          <a:xfrm>
            <a:off x="3452006" y="5239172"/>
            <a:ext cx="3914709" cy="996734"/>
          </a:xfrm>
          <a:prstGeom prst="rect">
            <a:avLst/>
          </a:prstGeom>
        </p:spPr>
      </p:pic>
    </p:spTree>
    <p:extLst>
      <p:ext uri="{BB962C8B-B14F-4D97-AF65-F5344CB8AC3E}">
        <p14:creationId xmlns:p14="http://schemas.microsoft.com/office/powerpoint/2010/main" val="2280395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1</a:t>
            </a:r>
            <a:endParaRPr lang="pt-BR" sz="3000" dirty="0">
              <a:latin typeface="Britannic Bold" panose="020B0903060703020204" pitchFamily="34" charset="0"/>
            </a:endParaRPr>
          </a:p>
        </p:txBody>
      </p:sp>
      <p:sp>
        <p:nvSpPr>
          <p:cNvPr id="3" name="Espaço Reservado para Conteúdo 2"/>
          <p:cNvSpPr>
            <a:spLocks noGrp="1"/>
          </p:cNvSpPr>
          <p:nvPr>
            <p:ph idx="1"/>
          </p:nvPr>
        </p:nvSpPr>
        <p:spPr>
          <a:xfrm>
            <a:off x="689065" y="875213"/>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No OA “</a:t>
            </a:r>
            <a:r>
              <a:rPr lang="pt-BR" sz="2500" dirty="0" err="1">
                <a:latin typeface="Arial Narrow" panose="020B0606020202030204" pitchFamily="34" charset="0"/>
              </a:rPr>
              <a:t>Circuit</a:t>
            </a:r>
            <a:r>
              <a:rPr lang="pt-BR" sz="2500" dirty="0">
                <a:latin typeface="Arial Narrow" panose="020B0606020202030204" pitchFamily="34" charset="0"/>
              </a:rPr>
              <a:t> </a:t>
            </a:r>
            <a:r>
              <a:rPr lang="pt-BR" sz="2500" dirty="0" err="1">
                <a:latin typeface="Arial Narrow" panose="020B0606020202030204" pitchFamily="34" charset="0"/>
              </a:rPr>
              <a:t>Construction</a:t>
            </a:r>
            <a:r>
              <a:rPr lang="pt-BR" sz="2500" dirty="0">
                <a:latin typeface="Arial Narrow" panose="020B0606020202030204" pitchFamily="34" charset="0"/>
              </a:rPr>
              <a:t> Kit: DC (HTML5</a:t>
            </a:r>
            <a:r>
              <a:rPr lang="pt-BR" sz="2500" dirty="0" smtClean="0">
                <a:latin typeface="Arial Narrow" panose="020B0606020202030204" pitchFamily="34" charset="0"/>
              </a:rPr>
              <a:t>)</a:t>
            </a:r>
            <a:r>
              <a:rPr lang="pt-BR" sz="2500" dirty="0" smtClean="0">
                <a:latin typeface="Arial Narrow" panose="020B0606020202030204" pitchFamily="34" charset="0"/>
                <a:cs typeface="Times New Roman" panose="02020603050405020304" pitchFamily="18" charset="0"/>
              </a:rPr>
              <a:t>” posicione o amperímetro nos pontos A, B e C, indicados na imagem abaixo e verifique quais os valores de Amperagem. Demonstre com cálculos esses valores.</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705397"/>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sz="2500" dirty="0">
              <a:latin typeface="Arial Narrow" panose="020B0606020202030204" pitchFamily="34" charset="0"/>
              <a:cs typeface="Times New Roman" panose="02020603050405020304" pitchFamily="18" charset="0"/>
            </a:endParaRPr>
          </a:p>
        </p:txBody>
      </p:sp>
      <p:pic>
        <p:nvPicPr>
          <p:cNvPr id="6" name="Imagem 5"/>
          <p:cNvPicPr>
            <a:picLocks noChangeAspect="1"/>
          </p:cNvPicPr>
          <p:nvPr/>
        </p:nvPicPr>
        <p:blipFill>
          <a:blip r:embed="rId2"/>
          <a:stretch>
            <a:fillRect/>
          </a:stretch>
        </p:blipFill>
        <p:spPr>
          <a:xfrm>
            <a:off x="3011920" y="2230649"/>
            <a:ext cx="6419461" cy="4059659"/>
          </a:xfrm>
          <a:prstGeom prst="rect">
            <a:avLst/>
          </a:prstGeom>
        </p:spPr>
      </p:pic>
    </p:spTree>
    <p:extLst>
      <p:ext uri="{BB962C8B-B14F-4D97-AF65-F5344CB8AC3E}">
        <p14:creationId xmlns:p14="http://schemas.microsoft.com/office/powerpoint/2010/main" val="41489555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2</a:t>
            </a:r>
            <a:endParaRPr lang="pt-BR" sz="3000" dirty="0">
              <a:latin typeface="Britannic Bold" panose="020B0903060703020204" pitchFamily="34" charset="0"/>
            </a:endParaRPr>
          </a:p>
        </p:txBody>
      </p:sp>
      <p:sp>
        <p:nvSpPr>
          <p:cNvPr id="3" name="Espaço Reservado para Conteúdo 2"/>
          <p:cNvSpPr>
            <a:spLocks noGrp="1"/>
          </p:cNvSpPr>
          <p:nvPr>
            <p:ph idx="1"/>
          </p:nvPr>
        </p:nvSpPr>
        <p:spPr>
          <a:xfrm>
            <a:off x="689065" y="875213"/>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A imagem abaixo mostra um circuito com resistores associados em série. Determine o valor da resistência equivalente e da intensidade da corrente que passa pelo condutor.</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705397"/>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sz="2500" dirty="0">
              <a:latin typeface="Arial Narrow" panose="020B0606020202030204" pitchFamily="34" charset="0"/>
              <a:cs typeface="Times New Roman" panose="02020603050405020304" pitchFamily="18" charset="0"/>
            </a:endParaRPr>
          </a:p>
        </p:txBody>
      </p:sp>
      <p:pic>
        <p:nvPicPr>
          <p:cNvPr id="8" name="Imagem 7"/>
          <p:cNvPicPr>
            <a:picLocks noChangeAspect="1"/>
          </p:cNvPicPr>
          <p:nvPr/>
        </p:nvPicPr>
        <p:blipFill>
          <a:blip r:embed="rId2"/>
          <a:stretch>
            <a:fillRect/>
          </a:stretch>
        </p:blipFill>
        <p:spPr>
          <a:xfrm>
            <a:off x="3109926" y="2000164"/>
            <a:ext cx="6399834" cy="4223459"/>
          </a:xfrm>
          <a:prstGeom prst="rect">
            <a:avLst/>
          </a:prstGeom>
        </p:spPr>
      </p:pic>
    </p:spTree>
    <p:extLst>
      <p:ext uri="{BB962C8B-B14F-4D97-AF65-F5344CB8AC3E}">
        <p14:creationId xmlns:p14="http://schemas.microsoft.com/office/powerpoint/2010/main" val="25333811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3</a:t>
            </a:r>
            <a:endParaRPr lang="pt-BR" sz="3000" dirty="0">
              <a:latin typeface="Britannic Bold" panose="020B0903060703020204" pitchFamily="34" charset="0"/>
            </a:endParaRPr>
          </a:p>
        </p:txBody>
      </p:sp>
      <p:sp>
        <p:nvSpPr>
          <p:cNvPr id="3" name="Espaço Reservado para Conteúdo 2"/>
          <p:cNvSpPr>
            <a:spLocks noGrp="1"/>
          </p:cNvSpPr>
          <p:nvPr>
            <p:ph idx="1"/>
          </p:nvPr>
        </p:nvSpPr>
        <p:spPr>
          <a:xfrm>
            <a:off x="689065" y="875213"/>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No circuito abaixo, quanto marcará o voltímetro quando colocarmos o </a:t>
            </a:r>
            <a:r>
              <a:rPr lang="pt-BR" sz="2500" dirty="0">
                <a:latin typeface="Arial Narrow" panose="020B0606020202030204" pitchFamily="34" charset="0"/>
                <a:cs typeface="Times New Roman" panose="02020603050405020304" pitchFamily="18" charset="0"/>
              </a:rPr>
              <a:t>eletrodo </a:t>
            </a:r>
            <a:r>
              <a:rPr lang="pt-BR" sz="2500" dirty="0" smtClean="0">
                <a:latin typeface="Arial Narrow" panose="020B0606020202030204" pitchFamily="34" charset="0"/>
                <a:cs typeface="Times New Roman" panose="02020603050405020304" pitchFamily="18" charset="0"/>
              </a:rPr>
              <a:t>preto, respectivamente, nos pontos A, B e C (mantendo o eletrodo laranja no local indicado na imagem abaixo)? Demonstre com cálculos.</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705397"/>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sz="2500" dirty="0">
              <a:latin typeface="Arial Narrow" panose="020B0606020202030204" pitchFamily="34" charset="0"/>
              <a:cs typeface="Times New Roman" panose="02020603050405020304" pitchFamily="18" charset="0"/>
            </a:endParaRPr>
          </a:p>
        </p:txBody>
      </p:sp>
      <p:pic>
        <p:nvPicPr>
          <p:cNvPr id="6" name="Imagem 5"/>
          <p:cNvPicPr>
            <a:picLocks noChangeAspect="1"/>
          </p:cNvPicPr>
          <p:nvPr/>
        </p:nvPicPr>
        <p:blipFill>
          <a:blip r:embed="rId2"/>
          <a:stretch>
            <a:fillRect/>
          </a:stretch>
        </p:blipFill>
        <p:spPr>
          <a:xfrm>
            <a:off x="3292949" y="2037805"/>
            <a:ext cx="5506000" cy="4467132"/>
          </a:xfrm>
          <a:prstGeom prst="rect">
            <a:avLst/>
          </a:prstGeom>
        </p:spPr>
      </p:pic>
    </p:spTree>
    <p:extLst>
      <p:ext uri="{BB962C8B-B14F-4D97-AF65-F5344CB8AC3E}">
        <p14:creationId xmlns:p14="http://schemas.microsoft.com/office/powerpoint/2010/main" val="18317602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4</a:t>
            </a:r>
            <a:endParaRPr lang="pt-BR" sz="3000" dirty="0">
              <a:latin typeface="Britannic Bold" panose="020B0903060703020204" pitchFamily="34" charset="0"/>
            </a:endParaRPr>
          </a:p>
        </p:txBody>
      </p:sp>
      <p:sp>
        <p:nvSpPr>
          <p:cNvPr id="3" name="Espaço Reservado para Conteúdo 2"/>
          <p:cNvSpPr>
            <a:spLocks noGrp="1"/>
          </p:cNvSpPr>
          <p:nvPr>
            <p:ph idx="1"/>
          </p:nvPr>
        </p:nvSpPr>
        <p:spPr>
          <a:xfrm>
            <a:off x="689065" y="875213"/>
            <a:ext cx="10813869" cy="4351338"/>
          </a:xfrm>
        </p:spPr>
        <p:txBody>
          <a:bodyPr>
            <a:normAutofit/>
          </a:bodyPr>
          <a:lstStyle/>
          <a:p>
            <a:pPr marL="0" indent="0">
              <a:buNone/>
            </a:pPr>
            <a:r>
              <a:rPr lang="pt-BR" sz="2500" dirty="0">
                <a:latin typeface="Arial Narrow" panose="020B0606020202030204" pitchFamily="34" charset="0"/>
                <a:cs typeface="Times New Roman" panose="02020603050405020304" pitchFamily="18" charset="0"/>
              </a:rPr>
              <a:t>As imagens abaixo mostram dois </a:t>
            </a:r>
            <a:r>
              <a:rPr lang="pt-BR" sz="2500" dirty="0" smtClean="0">
                <a:latin typeface="Arial Narrow" panose="020B0606020202030204" pitchFamily="34" charset="0"/>
                <a:cs typeface="Times New Roman" panose="02020603050405020304" pitchFamily="18" charset="0"/>
              </a:rPr>
              <a:t>circuitos distintos com resistores em série. Demonstre com cálculos em qual deles (A ou B) passa a maior intensidade de corrente elétrica.</a:t>
            </a:r>
            <a:endParaRPr lang="pt-BR" sz="2500" dirty="0">
              <a:latin typeface="Arial Narrow" panose="020B0606020202030204" pitchFamily="34" charset="0"/>
              <a:cs typeface="Times New Roman" panose="02020603050405020304" pitchFamily="18" charset="0"/>
            </a:endParaRPr>
          </a:p>
          <a:p>
            <a:pPr marL="0" indent="0">
              <a:buNone/>
            </a:pP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705397"/>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sz="2500" dirty="0">
              <a:latin typeface="Arial Narrow" panose="020B0606020202030204" pitchFamily="34" charset="0"/>
              <a:cs typeface="Times New Roman" panose="02020603050405020304" pitchFamily="18" charset="0"/>
            </a:endParaRPr>
          </a:p>
        </p:txBody>
      </p:sp>
      <p:pic>
        <p:nvPicPr>
          <p:cNvPr id="8" name="Imagem 7"/>
          <p:cNvPicPr>
            <a:picLocks noChangeAspect="1"/>
          </p:cNvPicPr>
          <p:nvPr/>
        </p:nvPicPr>
        <p:blipFill>
          <a:blip r:embed="rId2"/>
          <a:stretch>
            <a:fillRect/>
          </a:stretch>
        </p:blipFill>
        <p:spPr>
          <a:xfrm>
            <a:off x="1500724" y="2925357"/>
            <a:ext cx="3686689" cy="3077004"/>
          </a:xfrm>
          <a:prstGeom prst="rect">
            <a:avLst/>
          </a:prstGeom>
        </p:spPr>
      </p:pic>
      <p:pic>
        <p:nvPicPr>
          <p:cNvPr id="9" name="Imagem 8"/>
          <p:cNvPicPr>
            <a:picLocks noChangeAspect="1"/>
          </p:cNvPicPr>
          <p:nvPr/>
        </p:nvPicPr>
        <p:blipFill>
          <a:blip r:embed="rId3"/>
          <a:stretch>
            <a:fillRect/>
          </a:stretch>
        </p:blipFill>
        <p:spPr>
          <a:xfrm>
            <a:off x="6475193" y="3050882"/>
            <a:ext cx="3739961" cy="2951479"/>
          </a:xfrm>
          <a:prstGeom prst="rect">
            <a:avLst/>
          </a:prstGeom>
        </p:spPr>
      </p:pic>
    </p:spTree>
    <p:extLst>
      <p:ext uri="{BB962C8B-B14F-4D97-AF65-F5344CB8AC3E}">
        <p14:creationId xmlns:p14="http://schemas.microsoft.com/office/powerpoint/2010/main" val="37818721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11233" y="-59270"/>
            <a:ext cx="9496697" cy="1763486"/>
          </a:xfrm>
        </p:spPr>
        <p:txBody>
          <a:bodyPr>
            <a:normAutofit/>
          </a:bodyPr>
          <a:lstStyle/>
          <a:p>
            <a:r>
              <a:rPr lang="pt-BR" sz="3200" b="1" dirty="0" smtClean="0">
                <a:latin typeface="Berlin Sans FB Demi" panose="020E0802020502020306" pitchFamily="34" charset="0"/>
              </a:rPr>
              <a:t>Atividade </a:t>
            </a:r>
            <a:r>
              <a:rPr lang="pt-BR" sz="3200" b="1" dirty="0" err="1" smtClean="0">
                <a:latin typeface="Berlin Sans FB Demi" panose="020E0802020502020306" pitchFamily="34" charset="0"/>
              </a:rPr>
              <a:t>PHet</a:t>
            </a:r>
            <a:r>
              <a:rPr lang="pt-BR" sz="3200" b="1" dirty="0" smtClean="0">
                <a:latin typeface="Berlin Sans FB Demi" panose="020E0802020502020306" pitchFamily="34" charset="0"/>
              </a:rPr>
              <a:t/>
            </a:r>
            <a:br>
              <a:rPr lang="pt-BR" sz="3200" b="1" dirty="0" smtClean="0">
                <a:latin typeface="Berlin Sans FB Demi" panose="020E0802020502020306" pitchFamily="34" charset="0"/>
              </a:rPr>
            </a:br>
            <a:r>
              <a:rPr lang="pt-BR" sz="3200" b="1" dirty="0" smtClean="0">
                <a:latin typeface="Berlin Sans FB Demi" panose="020E0802020502020306" pitchFamily="34" charset="0"/>
              </a:rPr>
              <a:t>sobre Circuitos Elétricos</a:t>
            </a:r>
            <a:r>
              <a:rPr lang="pt-BR" sz="3200" b="1" dirty="0">
                <a:latin typeface="Berlin Sans FB Demi" panose="020E0802020502020306" pitchFamily="34" charset="0"/>
              </a:rPr>
              <a:t> </a:t>
            </a:r>
            <a:r>
              <a:rPr lang="pt-BR" sz="3200" b="1" dirty="0" smtClean="0">
                <a:latin typeface="Berlin Sans FB Demi" panose="020E0802020502020306" pitchFamily="34" charset="0"/>
              </a:rPr>
              <a:t>utilizando </a:t>
            </a:r>
            <a:br>
              <a:rPr lang="pt-BR" sz="3200" b="1" dirty="0" smtClean="0">
                <a:latin typeface="Berlin Sans FB Demi" panose="020E0802020502020306" pitchFamily="34" charset="0"/>
              </a:rPr>
            </a:br>
            <a:r>
              <a:rPr lang="pt-BR" sz="3200" b="1" dirty="0" smtClean="0">
                <a:latin typeface="Berlin Sans FB Demi" panose="020E0802020502020306" pitchFamily="34" charset="0"/>
              </a:rPr>
              <a:t>o OA “</a:t>
            </a:r>
            <a:r>
              <a:rPr lang="pt-BR" sz="3200" b="1" dirty="0" err="1" smtClean="0">
                <a:latin typeface="Berlin Sans FB Demi" panose="020E0802020502020306" pitchFamily="34" charset="0"/>
              </a:rPr>
              <a:t>Circuit</a:t>
            </a:r>
            <a:r>
              <a:rPr lang="pt-BR" sz="3200" b="1" dirty="0" smtClean="0">
                <a:latin typeface="Berlin Sans FB Demi" panose="020E0802020502020306" pitchFamily="34" charset="0"/>
              </a:rPr>
              <a:t> </a:t>
            </a:r>
            <a:r>
              <a:rPr lang="pt-BR" sz="3200" b="1" dirty="0" err="1" smtClean="0">
                <a:latin typeface="Berlin Sans FB Demi" panose="020E0802020502020306" pitchFamily="34" charset="0"/>
              </a:rPr>
              <a:t>Construction</a:t>
            </a:r>
            <a:r>
              <a:rPr lang="pt-BR" sz="3200" b="1" dirty="0" smtClean="0">
                <a:latin typeface="Berlin Sans FB Demi" panose="020E0802020502020306" pitchFamily="34" charset="0"/>
              </a:rPr>
              <a:t> Kit: DC (HTML5)”</a:t>
            </a:r>
            <a:endParaRPr lang="pt-BR" sz="3200" b="1" dirty="0">
              <a:latin typeface="Berlin Sans FB Demi" panose="020E0802020502020306" pitchFamily="34" charset="0"/>
            </a:endParaRPr>
          </a:p>
        </p:txBody>
      </p:sp>
      <p:sp>
        <p:nvSpPr>
          <p:cNvPr id="3" name="Subtítulo 2"/>
          <p:cNvSpPr>
            <a:spLocks noGrp="1"/>
          </p:cNvSpPr>
          <p:nvPr>
            <p:ph type="subTitle" idx="1"/>
          </p:nvPr>
        </p:nvSpPr>
        <p:spPr>
          <a:xfrm>
            <a:off x="570410" y="5655243"/>
            <a:ext cx="9432501" cy="1655762"/>
          </a:xfrm>
        </p:spPr>
        <p:txBody>
          <a:bodyPr/>
          <a:lstStyle/>
          <a:p>
            <a:r>
              <a:rPr lang="pt-BR" b="1" dirty="0"/>
              <a:t>Disponível </a:t>
            </a:r>
            <a:r>
              <a:rPr lang="pt-BR" b="1" dirty="0" smtClean="0"/>
              <a:t>em</a:t>
            </a:r>
            <a:r>
              <a:rPr lang="pt-BR" b="1" dirty="0"/>
              <a:t>: </a:t>
            </a:r>
            <a:r>
              <a:rPr lang="pt-BR" b="1" dirty="0">
                <a:hlinkClick r:id="rId2"/>
              </a:rPr>
              <a:t>https://</a:t>
            </a:r>
            <a:r>
              <a:rPr lang="pt-BR" b="1" dirty="0" smtClean="0">
                <a:hlinkClick r:id="rId2"/>
              </a:rPr>
              <a:t>phet.colorado.edu/sims/html/circuit-construction-kit-dc/latest/circuit-construction-kit-dc_en.html</a:t>
            </a:r>
            <a:endParaRPr lang="pt-BR" b="1" dirty="0" smtClean="0"/>
          </a:p>
          <a:p>
            <a:endParaRPr lang="pt-BR" b="1" dirty="0" smtClean="0"/>
          </a:p>
          <a:p>
            <a:endParaRPr lang="pt-BR" b="1" dirty="0" smtClean="0"/>
          </a:p>
          <a:p>
            <a:endParaRPr lang="pt-BR" dirty="0"/>
          </a:p>
        </p:txBody>
      </p:sp>
      <p:pic>
        <p:nvPicPr>
          <p:cNvPr id="5" name="Imagem 4"/>
          <p:cNvPicPr>
            <a:picLocks noChangeAspect="1"/>
          </p:cNvPicPr>
          <p:nvPr/>
        </p:nvPicPr>
        <p:blipFill>
          <a:blip r:embed="rId3"/>
          <a:stretch>
            <a:fillRect/>
          </a:stretch>
        </p:blipFill>
        <p:spPr>
          <a:xfrm>
            <a:off x="1" y="99990"/>
            <a:ext cx="1840122" cy="1558993"/>
          </a:xfrm>
          <a:prstGeom prst="rect">
            <a:avLst/>
          </a:prstGeom>
        </p:spPr>
      </p:pic>
      <p:pic>
        <p:nvPicPr>
          <p:cNvPr id="6" name="Imagem 5"/>
          <p:cNvPicPr>
            <a:picLocks noChangeAspect="1"/>
          </p:cNvPicPr>
          <p:nvPr/>
        </p:nvPicPr>
        <p:blipFill>
          <a:blip r:embed="rId4"/>
          <a:stretch>
            <a:fillRect/>
          </a:stretch>
        </p:blipFill>
        <p:spPr>
          <a:xfrm>
            <a:off x="10002911" y="5623073"/>
            <a:ext cx="2037642" cy="1095380"/>
          </a:xfrm>
          <a:prstGeom prst="rect">
            <a:avLst/>
          </a:prstGeom>
        </p:spPr>
      </p:pic>
      <p:pic>
        <p:nvPicPr>
          <p:cNvPr id="8" name="Imagem 7"/>
          <p:cNvPicPr/>
          <p:nvPr/>
        </p:nvPicPr>
        <p:blipFill>
          <a:blip r:embed="rId5">
            <a:extLst>
              <a:ext uri="{28A0092B-C50C-407E-A947-70E740481C1C}">
                <a14:useLocalDpi xmlns:a14="http://schemas.microsoft.com/office/drawing/2010/main" val="0"/>
              </a:ext>
            </a:extLst>
          </a:blip>
          <a:srcRect/>
          <a:stretch>
            <a:fillRect/>
          </a:stretch>
        </p:blipFill>
        <p:spPr bwMode="auto">
          <a:xfrm>
            <a:off x="3100453" y="1795656"/>
            <a:ext cx="6997135" cy="3378472"/>
          </a:xfrm>
          <a:prstGeom prst="rect">
            <a:avLst/>
          </a:prstGeom>
          <a:noFill/>
          <a:ln>
            <a:noFill/>
          </a:ln>
        </p:spPr>
      </p:pic>
    </p:spTree>
    <p:extLst>
      <p:ext uri="{BB962C8B-B14F-4D97-AF65-F5344CB8AC3E}">
        <p14:creationId xmlns:p14="http://schemas.microsoft.com/office/powerpoint/2010/main" val="41802436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83713"/>
            <a:ext cx="10515600" cy="1974402"/>
          </a:xfrm>
        </p:spPr>
        <p:txBody>
          <a:bodyPr/>
          <a:lstStyle/>
          <a:p>
            <a:pPr algn="ctr"/>
            <a:r>
              <a:rPr lang="pt-BR" b="1" dirty="0" smtClean="0">
                <a:latin typeface="Adobe Caslon Pro Bold" panose="0205070206050A020403" pitchFamily="18" charset="0"/>
              </a:rPr>
              <a:t>Resistência elétrica (1ª Lei de Ohm)</a:t>
            </a:r>
            <a:endParaRPr lang="pt-BR" b="1" dirty="0">
              <a:latin typeface="Adobe Caslon Pro Bold" panose="0205070206050A020403" pitchFamily="18" charset="0"/>
            </a:endParaRPr>
          </a:p>
        </p:txBody>
      </p:sp>
      <p:sp>
        <p:nvSpPr>
          <p:cNvPr id="3" name="Espaço Reservado para Conteúdo 2"/>
          <p:cNvSpPr>
            <a:spLocks noGrp="1"/>
          </p:cNvSpPr>
          <p:nvPr>
            <p:ph idx="1"/>
          </p:nvPr>
        </p:nvSpPr>
        <p:spPr>
          <a:xfrm>
            <a:off x="838200" y="1326524"/>
            <a:ext cx="10515600" cy="4850439"/>
          </a:xfrm>
        </p:spPr>
        <p:txBody>
          <a:bodyPr/>
          <a:lstStyle/>
          <a:p>
            <a:r>
              <a:rPr lang="pt-BR" b="1" dirty="0" smtClean="0">
                <a:latin typeface="Adobe Caslon Pro Bold" panose="0205070206050A020403" pitchFamily="18" charset="0"/>
              </a:rPr>
              <a:t>Resistência à passagem da corrente elétrica.</a:t>
            </a:r>
            <a:endParaRPr lang="pt-BR" b="1" dirty="0">
              <a:latin typeface="Adobe Caslon Pro Bold" panose="0205070206050A020403" pitchFamily="18" charset="0"/>
            </a:endParaRPr>
          </a:p>
          <a:p>
            <a:r>
              <a:rPr lang="pt-BR" b="1" dirty="0" smtClean="0">
                <a:latin typeface="Adobe Caslon Pro Bold" panose="0205070206050A020403" pitchFamily="18" charset="0"/>
              </a:rPr>
              <a:t>Resistores: são componentes elétricos destinados a gerar resistência.</a:t>
            </a:r>
            <a:endParaRPr lang="pt-BR" b="1" dirty="0"/>
          </a:p>
        </p:txBody>
      </p:sp>
      <p:pic>
        <p:nvPicPr>
          <p:cNvPr id="1026" name="Picture 2" descr="http://www.mundoeducacao.com/upload/conteudo_legenda/21e549e6b316dce4b5d4c8ef661ad6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5874" y="5137221"/>
            <a:ext cx="1540881" cy="154088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p:cNvPicPr>
            <a:picLocks noChangeAspect="1"/>
          </p:cNvPicPr>
          <p:nvPr/>
        </p:nvPicPr>
        <p:blipFill>
          <a:blip r:embed="rId3"/>
          <a:stretch>
            <a:fillRect/>
          </a:stretch>
        </p:blipFill>
        <p:spPr>
          <a:xfrm>
            <a:off x="4531651" y="2250592"/>
            <a:ext cx="2131704" cy="1544996"/>
          </a:xfrm>
          <a:prstGeom prst="rect">
            <a:avLst/>
          </a:prstGeom>
        </p:spPr>
      </p:pic>
      <p:pic>
        <p:nvPicPr>
          <p:cNvPr id="1030" name="Picture 6" descr="http://www.flashdrivepros.com/Images/cutcaster-photo-801012619-USB-Flash-Drive-circui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3458" y="2250592"/>
            <a:ext cx="3606253" cy="285676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t/placa-de-circuito-com-resistores-e-diodo-emissor-de-luz-2510578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114" y="3121963"/>
            <a:ext cx="3022885" cy="201525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tabalabs.com.br/videogames/atari/av_gemini/1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6761" y="4023415"/>
            <a:ext cx="3617935" cy="2713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9661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dirty="0" smtClean="0">
                <a:latin typeface="Adobe Garamond Pro Bold" panose="02020702060506020403" pitchFamily="18" charset="0"/>
              </a:rPr>
              <a:t>Associação de Resistores</a:t>
            </a:r>
            <a:endParaRPr lang="pt-BR" dirty="0">
              <a:latin typeface="Adobe Garamond Pro Bold" panose="02020702060506020403" pitchFamily="18" charset="0"/>
            </a:endParaRPr>
          </a:p>
        </p:txBody>
      </p:sp>
      <p:sp>
        <p:nvSpPr>
          <p:cNvPr id="3" name="Espaço Reservado para Conteúdo 2"/>
          <p:cNvSpPr>
            <a:spLocks noGrp="1"/>
          </p:cNvSpPr>
          <p:nvPr>
            <p:ph idx="1"/>
          </p:nvPr>
        </p:nvSpPr>
        <p:spPr/>
        <p:txBody>
          <a:bodyPr/>
          <a:lstStyle/>
          <a:p>
            <a:r>
              <a:rPr lang="pt-BR" dirty="0" smtClean="0">
                <a:latin typeface="Adobe Garamond Pro Bold" panose="02020702060506020403" pitchFamily="18" charset="0"/>
              </a:rPr>
              <a:t>Associamos resistores para aumentar ou diminuir resistências.</a:t>
            </a:r>
          </a:p>
          <a:p>
            <a:r>
              <a:rPr lang="pt-BR" dirty="0" smtClean="0">
                <a:latin typeface="Adobe Garamond Pro Bold" panose="02020702060506020403" pitchFamily="18" charset="0"/>
              </a:rPr>
              <a:t>Por exemplo: quando queremos proteger um circuito de correntes de alta intensidade.</a:t>
            </a:r>
          </a:p>
          <a:p>
            <a:r>
              <a:rPr lang="pt-BR" dirty="0" smtClean="0">
                <a:latin typeface="Adobe Garamond Pro Bold" panose="02020702060506020403" pitchFamily="18" charset="0"/>
              </a:rPr>
              <a:t>Podemos associá-los em </a:t>
            </a:r>
            <a:r>
              <a:rPr lang="pt-BR" sz="3500" i="1" u="sng" dirty="0" smtClean="0">
                <a:latin typeface="Adobe Garamond Pro Bold" panose="02020702060506020403" pitchFamily="18" charset="0"/>
              </a:rPr>
              <a:t>série</a:t>
            </a:r>
            <a:r>
              <a:rPr lang="pt-BR" sz="3500" dirty="0" smtClean="0">
                <a:latin typeface="Adobe Garamond Pro Bold" panose="02020702060506020403" pitchFamily="18" charset="0"/>
              </a:rPr>
              <a:t>, </a:t>
            </a:r>
            <a:r>
              <a:rPr lang="pt-BR" sz="3500" i="1" u="sng" dirty="0" smtClean="0">
                <a:latin typeface="Adobe Garamond Pro Bold" panose="02020702060506020403" pitchFamily="18" charset="0"/>
              </a:rPr>
              <a:t>paralelo</a:t>
            </a:r>
            <a:r>
              <a:rPr lang="pt-BR" sz="3500" dirty="0" smtClean="0">
                <a:latin typeface="Adobe Garamond Pro Bold" panose="02020702060506020403" pitchFamily="18" charset="0"/>
              </a:rPr>
              <a:t> </a:t>
            </a:r>
            <a:r>
              <a:rPr lang="pt-BR" dirty="0" smtClean="0">
                <a:latin typeface="Adobe Garamond Pro Bold" panose="02020702060506020403" pitchFamily="18" charset="0"/>
              </a:rPr>
              <a:t>ou de</a:t>
            </a:r>
            <a:r>
              <a:rPr lang="pt-BR" sz="3500" dirty="0" smtClean="0">
                <a:latin typeface="Adobe Garamond Pro Bold" panose="02020702060506020403" pitchFamily="18" charset="0"/>
              </a:rPr>
              <a:t> </a:t>
            </a:r>
            <a:r>
              <a:rPr lang="pt-BR" sz="3500" i="1" u="sng" dirty="0" smtClean="0">
                <a:latin typeface="Adobe Garamond Pro Bold" panose="02020702060506020403" pitchFamily="18" charset="0"/>
              </a:rPr>
              <a:t>forma mista</a:t>
            </a:r>
            <a:r>
              <a:rPr lang="pt-BR" sz="3500" dirty="0" smtClean="0">
                <a:latin typeface="Adobe Garamond Pro Bold" panose="02020702060506020403" pitchFamily="18" charset="0"/>
              </a:rPr>
              <a:t>.</a:t>
            </a:r>
            <a:endParaRPr lang="pt-BR" sz="3500" dirty="0"/>
          </a:p>
        </p:txBody>
      </p:sp>
      <p:pic>
        <p:nvPicPr>
          <p:cNvPr id="4" name="Imagem 3"/>
          <p:cNvPicPr>
            <a:picLocks noChangeAspect="1"/>
          </p:cNvPicPr>
          <p:nvPr/>
        </p:nvPicPr>
        <p:blipFill>
          <a:blip r:embed="rId2"/>
          <a:stretch>
            <a:fillRect/>
          </a:stretch>
        </p:blipFill>
        <p:spPr>
          <a:xfrm>
            <a:off x="249528" y="4572873"/>
            <a:ext cx="3292163" cy="1604090"/>
          </a:xfrm>
          <a:prstGeom prst="rect">
            <a:avLst/>
          </a:prstGeom>
        </p:spPr>
      </p:pic>
      <p:pic>
        <p:nvPicPr>
          <p:cNvPr id="5" name="Imagem 4"/>
          <p:cNvPicPr>
            <a:picLocks noChangeAspect="1"/>
          </p:cNvPicPr>
          <p:nvPr/>
        </p:nvPicPr>
        <p:blipFill>
          <a:blip r:embed="rId3"/>
          <a:stretch>
            <a:fillRect/>
          </a:stretch>
        </p:blipFill>
        <p:spPr>
          <a:xfrm>
            <a:off x="3850784" y="4741733"/>
            <a:ext cx="3335628" cy="1570167"/>
          </a:xfrm>
          <a:prstGeom prst="rect">
            <a:avLst/>
          </a:prstGeom>
        </p:spPr>
      </p:pic>
      <p:pic>
        <p:nvPicPr>
          <p:cNvPr id="6" name="Imagem 5"/>
          <p:cNvPicPr>
            <a:picLocks noChangeAspect="1"/>
          </p:cNvPicPr>
          <p:nvPr/>
        </p:nvPicPr>
        <p:blipFill>
          <a:blip r:embed="rId4"/>
          <a:stretch>
            <a:fillRect/>
          </a:stretch>
        </p:blipFill>
        <p:spPr>
          <a:xfrm>
            <a:off x="7282667" y="4236608"/>
            <a:ext cx="4380226" cy="2075292"/>
          </a:xfrm>
          <a:prstGeom prst="rect">
            <a:avLst/>
          </a:prstGeom>
        </p:spPr>
      </p:pic>
    </p:spTree>
    <p:extLst>
      <p:ext uri="{BB962C8B-B14F-4D97-AF65-F5344CB8AC3E}">
        <p14:creationId xmlns:p14="http://schemas.microsoft.com/office/powerpoint/2010/main" val="8074090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656823"/>
            <a:ext cx="10515600" cy="2347511"/>
          </a:xfrm>
        </p:spPr>
        <p:txBody>
          <a:bodyPr/>
          <a:lstStyle/>
          <a:p>
            <a:pPr algn="ctr"/>
            <a:r>
              <a:rPr lang="pt-BR" dirty="0">
                <a:latin typeface="Adobe Garamond Pro Bold" panose="02020702060506020403" pitchFamily="18" charset="0"/>
              </a:rPr>
              <a:t>Associação em </a:t>
            </a:r>
            <a:r>
              <a:rPr lang="pt-BR" dirty="0" smtClean="0">
                <a:latin typeface="Adobe Garamond Pro Bold" panose="02020702060506020403" pitchFamily="18" charset="0"/>
              </a:rPr>
              <a:t>Paralelo (</a:t>
            </a:r>
            <a:r>
              <a:rPr lang="pt-BR" dirty="0" err="1" smtClean="0">
                <a:latin typeface="Adobe Garamond Pro Bold" panose="02020702060506020403" pitchFamily="18" charset="0"/>
              </a:rPr>
              <a:t>Req</a:t>
            </a:r>
            <a:r>
              <a:rPr lang="pt-BR" dirty="0" smtClean="0">
                <a:latin typeface="Adobe Garamond Pro Bold" panose="02020702060506020403" pitchFamily="18" charset="0"/>
              </a:rPr>
              <a:t>)</a:t>
            </a:r>
            <a:endParaRPr lang="pt-BR" dirty="0"/>
          </a:p>
        </p:txBody>
      </p:sp>
      <p:sp>
        <p:nvSpPr>
          <p:cNvPr id="3" name="Espaço Reservado para Conteúdo 2"/>
          <p:cNvSpPr>
            <a:spLocks noGrp="1"/>
          </p:cNvSpPr>
          <p:nvPr>
            <p:ph idx="1"/>
          </p:nvPr>
        </p:nvSpPr>
        <p:spPr>
          <a:xfrm>
            <a:off x="838200" y="850006"/>
            <a:ext cx="10515600" cy="5326957"/>
          </a:xfrm>
        </p:spPr>
        <p:txBody>
          <a:bodyPr>
            <a:normAutofit/>
          </a:bodyPr>
          <a:lstStyle/>
          <a:p>
            <a:r>
              <a:rPr lang="pt-BR" dirty="0" smtClean="0">
                <a:latin typeface="Adobe Garamond Pro Bold" panose="02020702060506020403" pitchFamily="18" charset="0"/>
              </a:rPr>
              <a:t>A resistência equivalente é o somatório dos inversos de todas as resistências do circuito.</a:t>
            </a:r>
          </a:p>
          <a:p>
            <a:pPr marL="0" indent="0">
              <a:buNone/>
            </a:pPr>
            <a:r>
              <a:rPr lang="pt-BR" dirty="0" err="1" smtClean="0">
                <a:solidFill>
                  <a:srgbClr val="FF0000"/>
                </a:solidFill>
                <a:latin typeface="Adobe Garamond Pro Bold" panose="02020702060506020403" pitchFamily="18" charset="0"/>
              </a:rPr>
              <a:t>Obs</a:t>
            </a:r>
            <a:r>
              <a:rPr lang="pt-BR" dirty="0" smtClean="0">
                <a:solidFill>
                  <a:srgbClr val="FF0000"/>
                </a:solidFill>
                <a:latin typeface="Adobe Garamond Pro Bold" panose="02020702060506020403" pitchFamily="18" charset="0"/>
              </a:rPr>
              <a:t>: Resistência equivalente é aquela que representa todas as resistências do circuito.</a:t>
            </a:r>
          </a:p>
          <a:p>
            <a:pPr marL="0" indent="0">
              <a:buNone/>
            </a:pPr>
            <a:r>
              <a:rPr lang="pt-BR" dirty="0" smtClean="0"/>
              <a:t/>
            </a:r>
            <a:br>
              <a:rPr lang="pt-BR" dirty="0" smtClean="0"/>
            </a:br>
            <a:endParaRPr lang="pt-BR" dirty="0" smtClean="0"/>
          </a:p>
          <a:p>
            <a:pPr marL="0" indent="0">
              <a:buNone/>
            </a:pPr>
            <a:endParaRPr lang="pt-BR" dirty="0"/>
          </a:p>
          <a:p>
            <a:pPr marL="0" indent="0">
              <a:buNone/>
            </a:pPr>
            <a:r>
              <a:rPr lang="pt-BR" dirty="0" smtClean="0"/>
              <a:t/>
            </a:r>
            <a:br>
              <a:rPr lang="pt-BR" dirty="0" smtClean="0"/>
            </a:br>
            <a:endParaRPr lang="pt-BR" dirty="0"/>
          </a:p>
        </p:txBody>
      </p:sp>
      <p:pic>
        <p:nvPicPr>
          <p:cNvPr id="9" name="Imagem 8"/>
          <p:cNvPicPr>
            <a:picLocks noChangeAspect="1"/>
          </p:cNvPicPr>
          <p:nvPr/>
        </p:nvPicPr>
        <p:blipFill>
          <a:blip r:embed="rId2"/>
          <a:stretch>
            <a:fillRect/>
          </a:stretch>
        </p:blipFill>
        <p:spPr>
          <a:xfrm>
            <a:off x="5451558" y="3375637"/>
            <a:ext cx="1035964" cy="387063"/>
          </a:xfrm>
          <a:prstGeom prst="rect">
            <a:avLst/>
          </a:prstGeom>
        </p:spPr>
      </p:pic>
      <p:pic>
        <p:nvPicPr>
          <p:cNvPr id="4" name="Imagem 3"/>
          <p:cNvPicPr>
            <a:picLocks noChangeAspect="1"/>
          </p:cNvPicPr>
          <p:nvPr/>
        </p:nvPicPr>
        <p:blipFill>
          <a:blip r:embed="rId3"/>
          <a:stretch>
            <a:fillRect/>
          </a:stretch>
        </p:blipFill>
        <p:spPr>
          <a:xfrm>
            <a:off x="6590743" y="2683784"/>
            <a:ext cx="4476905" cy="2024668"/>
          </a:xfrm>
          <a:prstGeom prst="rect">
            <a:avLst/>
          </a:prstGeom>
        </p:spPr>
      </p:pic>
      <p:pic>
        <p:nvPicPr>
          <p:cNvPr id="5" name="Imagem 4"/>
          <p:cNvPicPr>
            <a:picLocks noChangeAspect="1"/>
          </p:cNvPicPr>
          <p:nvPr/>
        </p:nvPicPr>
        <p:blipFill>
          <a:blip r:embed="rId4"/>
          <a:stretch>
            <a:fillRect/>
          </a:stretch>
        </p:blipFill>
        <p:spPr>
          <a:xfrm>
            <a:off x="944852" y="2683784"/>
            <a:ext cx="4403485" cy="2157833"/>
          </a:xfrm>
          <a:prstGeom prst="rect">
            <a:avLst/>
          </a:prstGeom>
        </p:spPr>
      </p:pic>
      <p:pic>
        <p:nvPicPr>
          <p:cNvPr id="10" name="Imagem 9"/>
          <p:cNvPicPr>
            <a:picLocks noChangeAspect="1"/>
          </p:cNvPicPr>
          <p:nvPr/>
        </p:nvPicPr>
        <p:blipFill>
          <a:blip r:embed="rId5"/>
          <a:stretch>
            <a:fillRect/>
          </a:stretch>
        </p:blipFill>
        <p:spPr>
          <a:xfrm>
            <a:off x="3707619" y="5061434"/>
            <a:ext cx="3865158" cy="1465132"/>
          </a:xfrm>
          <a:prstGeom prst="rect">
            <a:avLst/>
          </a:prstGeom>
        </p:spPr>
      </p:pic>
    </p:spTree>
    <p:extLst>
      <p:ext uri="{BB962C8B-B14F-4D97-AF65-F5344CB8AC3E}">
        <p14:creationId xmlns:p14="http://schemas.microsoft.com/office/powerpoint/2010/main" val="39603638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latin typeface="Adobe Garamond Pro Bold" panose="02020702060506020403" pitchFamily="18" charset="0"/>
              </a:rPr>
              <a:t>Associação em Paralelo (Intensidade)</a:t>
            </a:r>
            <a:endParaRPr lang="pt-BR" dirty="0"/>
          </a:p>
        </p:txBody>
      </p:sp>
      <p:sp>
        <p:nvSpPr>
          <p:cNvPr id="3" name="Espaço Reservado para Conteúdo 2"/>
          <p:cNvSpPr>
            <a:spLocks noGrp="1"/>
          </p:cNvSpPr>
          <p:nvPr>
            <p:ph idx="1"/>
          </p:nvPr>
        </p:nvSpPr>
        <p:spPr>
          <a:xfrm>
            <a:off x="838200" y="1519707"/>
            <a:ext cx="10515600" cy="4657256"/>
          </a:xfrm>
        </p:spPr>
        <p:txBody>
          <a:bodyPr>
            <a:normAutofit/>
          </a:bodyPr>
          <a:lstStyle/>
          <a:p>
            <a:r>
              <a:rPr lang="pt-BR" dirty="0" smtClean="0">
                <a:latin typeface="Adobe Garamond Pro Bold" panose="02020702060506020403" pitchFamily="18" charset="0"/>
              </a:rPr>
              <a:t>A corrente elétrica (intensidade) resultante é a soma de todas as correntes.</a:t>
            </a:r>
          </a:p>
          <a:p>
            <a:endParaRPr lang="pt-BR" dirty="0">
              <a:latin typeface="Adobe Garamond Pro Bold" panose="02020702060506020403" pitchFamily="18" charset="0"/>
            </a:endParaRPr>
          </a:p>
          <a:p>
            <a:endParaRPr lang="pt-BR" dirty="0" smtClean="0">
              <a:latin typeface="Adobe Garamond Pro Bold" panose="02020702060506020403" pitchFamily="18" charset="0"/>
            </a:endParaRPr>
          </a:p>
          <a:p>
            <a:endParaRPr lang="pt-BR" dirty="0">
              <a:latin typeface="Adobe Garamond Pro Bold" panose="02020702060506020403" pitchFamily="18" charset="0"/>
            </a:endParaRPr>
          </a:p>
          <a:p>
            <a:endParaRPr lang="pt-BR" dirty="0" smtClean="0">
              <a:latin typeface="Adobe Garamond Pro Bold" panose="02020702060506020403" pitchFamily="18" charset="0"/>
            </a:endParaRPr>
          </a:p>
          <a:p>
            <a:endParaRPr lang="pt-BR" dirty="0">
              <a:latin typeface="Adobe Garamond Pro Bold" panose="02020702060506020403" pitchFamily="18" charset="0"/>
            </a:endParaRPr>
          </a:p>
          <a:p>
            <a:pPr marL="0" indent="0">
              <a:buNone/>
            </a:pPr>
            <a:r>
              <a:rPr lang="pt-BR" dirty="0" smtClean="0">
                <a:latin typeface="Adobe Garamond Pro Bold" panose="02020702060506020403" pitchFamily="18" charset="0"/>
              </a:rPr>
              <a:t/>
            </a:r>
            <a:br>
              <a:rPr lang="pt-BR" dirty="0" smtClean="0">
                <a:latin typeface="Adobe Garamond Pro Bold" panose="02020702060506020403" pitchFamily="18" charset="0"/>
              </a:rPr>
            </a:br>
            <a:endParaRPr lang="pt-BR" dirty="0"/>
          </a:p>
        </p:txBody>
      </p:sp>
      <p:pic>
        <p:nvPicPr>
          <p:cNvPr id="8" name="Imagem 7"/>
          <p:cNvPicPr>
            <a:picLocks noChangeAspect="1"/>
          </p:cNvPicPr>
          <p:nvPr/>
        </p:nvPicPr>
        <p:blipFill>
          <a:blip r:embed="rId2"/>
          <a:stretch>
            <a:fillRect/>
          </a:stretch>
        </p:blipFill>
        <p:spPr>
          <a:xfrm>
            <a:off x="3020329" y="1985194"/>
            <a:ext cx="6151339" cy="2969138"/>
          </a:xfrm>
          <a:prstGeom prst="rect">
            <a:avLst/>
          </a:prstGeom>
        </p:spPr>
      </p:pic>
      <p:pic>
        <p:nvPicPr>
          <p:cNvPr id="4" name="Imagem 3"/>
          <p:cNvPicPr>
            <a:picLocks noChangeAspect="1"/>
          </p:cNvPicPr>
          <p:nvPr/>
        </p:nvPicPr>
        <p:blipFill>
          <a:blip r:embed="rId3"/>
          <a:stretch>
            <a:fillRect/>
          </a:stretch>
        </p:blipFill>
        <p:spPr>
          <a:xfrm>
            <a:off x="3615340" y="5248838"/>
            <a:ext cx="4768806" cy="1321332"/>
          </a:xfrm>
          <a:prstGeom prst="rect">
            <a:avLst/>
          </a:prstGeom>
        </p:spPr>
      </p:pic>
    </p:spTree>
    <p:extLst>
      <p:ext uri="{BB962C8B-B14F-4D97-AF65-F5344CB8AC3E}">
        <p14:creationId xmlns:p14="http://schemas.microsoft.com/office/powerpoint/2010/main" val="2042017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2</a:t>
            </a:r>
            <a:endParaRPr lang="pt-BR" sz="3000" dirty="0">
              <a:latin typeface="Britannic Bold" panose="020B0903060703020204" pitchFamily="34" charset="0"/>
            </a:endParaRPr>
          </a:p>
        </p:txBody>
      </p:sp>
      <p:sp>
        <p:nvSpPr>
          <p:cNvPr id="3" name="Espaço Reservado para Conteúdo 2"/>
          <p:cNvSpPr>
            <a:spLocks noGrp="1"/>
          </p:cNvSpPr>
          <p:nvPr>
            <p:ph idx="1"/>
          </p:nvPr>
        </p:nvSpPr>
        <p:spPr>
          <a:xfrm>
            <a:off x="689065" y="875213"/>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Agora aumente ou diminua a área das placas do capacitor e (onde está indicado na seta verde) e observe o que acontece com os valores de capacitância. Explique o que acontece utilizando a fórmula de capacitância.</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705397"/>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sz="2500" dirty="0">
              <a:latin typeface="Arial Narrow" panose="020B0606020202030204" pitchFamily="34" charset="0"/>
              <a:cs typeface="Times New Roman" panose="02020603050405020304" pitchFamily="18" charset="0"/>
            </a:endParaRPr>
          </a:p>
        </p:txBody>
      </p:sp>
      <p:pic>
        <p:nvPicPr>
          <p:cNvPr id="5" name="Imagem 4"/>
          <p:cNvPicPr>
            <a:picLocks noChangeAspect="1"/>
          </p:cNvPicPr>
          <p:nvPr/>
        </p:nvPicPr>
        <p:blipFill>
          <a:blip r:embed="rId2"/>
          <a:stretch>
            <a:fillRect/>
          </a:stretch>
        </p:blipFill>
        <p:spPr>
          <a:xfrm>
            <a:off x="3336608" y="2332975"/>
            <a:ext cx="5311004" cy="3965635"/>
          </a:xfrm>
          <a:prstGeom prst="rect">
            <a:avLst/>
          </a:prstGeom>
        </p:spPr>
      </p:pic>
    </p:spTree>
    <p:extLst>
      <p:ext uri="{BB962C8B-B14F-4D97-AF65-F5344CB8AC3E}">
        <p14:creationId xmlns:p14="http://schemas.microsoft.com/office/powerpoint/2010/main" val="4835254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latin typeface="Adobe Garamond Pro Bold" panose="02020702060506020403" pitchFamily="18" charset="0"/>
              </a:rPr>
              <a:t>Associação em Paralelo (</a:t>
            </a:r>
            <a:r>
              <a:rPr lang="pt-BR" dirty="0" err="1" smtClean="0">
                <a:latin typeface="Adobe Garamond Pro Bold" panose="02020702060506020403" pitchFamily="18" charset="0"/>
              </a:rPr>
              <a:t>ddp</a:t>
            </a:r>
            <a:r>
              <a:rPr lang="pt-BR" dirty="0" smtClean="0">
                <a:latin typeface="Adobe Garamond Pro Bold" panose="02020702060506020403" pitchFamily="18" charset="0"/>
              </a:rPr>
              <a:t>)</a:t>
            </a:r>
            <a:endParaRPr lang="pt-BR" dirty="0"/>
          </a:p>
        </p:txBody>
      </p:sp>
      <p:sp>
        <p:nvSpPr>
          <p:cNvPr id="3" name="Espaço Reservado para Conteúdo 2"/>
          <p:cNvSpPr>
            <a:spLocks noGrp="1"/>
          </p:cNvSpPr>
          <p:nvPr>
            <p:ph idx="1"/>
          </p:nvPr>
        </p:nvSpPr>
        <p:spPr>
          <a:xfrm>
            <a:off x="838200" y="1519707"/>
            <a:ext cx="10515600" cy="4657256"/>
          </a:xfrm>
        </p:spPr>
        <p:txBody>
          <a:bodyPr/>
          <a:lstStyle/>
          <a:p>
            <a:r>
              <a:rPr lang="pt-BR" dirty="0" smtClean="0">
                <a:latin typeface="Adobe Garamond Pro Bold" panose="02020702060506020403" pitchFamily="18" charset="0"/>
              </a:rPr>
              <a:t>A tensão (</a:t>
            </a:r>
            <a:r>
              <a:rPr lang="pt-BR" dirty="0" err="1" smtClean="0">
                <a:latin typeface="Adobe Garamond Pro Bold" panose="02020702060506020403" pitchFamily="18" charset="0"/>
              </a:rPr>
              <a:t>ddp</a:t>
            </a:r>
            <a:r>
              <a:rPr lang="pt-BR" dirty="0" smtClean="0">
                <a:latin typeface="Adobe Garamond Pro Bold" panose="02020702060506020403" pitchFamily="18" charset="0"/>
              </a:rPr>
              <a:t>) é a mesma para todos os resistores.</a:t>
            </a:r>
          </a:p>
        </p:txBody>
      </p:sp>
      <p:pic>
        <p:nvPicPr>
          <p:cNvPr id="6" name="Imagem 5"/>
          <p:cNvPicPr>
            <a:picLocks noChangeAspect="1"/>
          </p:cNvPicPr>
          <p:nvPr/>
        </p:nvPicPr>
        <p:blipFill>
          <a:blip r:embed="rId2"/>
          <a:stretch>
            <a:fillRect/>
          </a:stretch>
        </p:blipFill>
        <p:spPr>
          <a:xfrm>
            <a:off x="2866118" y="2360533"/>
            <a:ext cx="5646818" cy="2621299"/>
          </a:xfrm>
          <a:prstGeom prst="rect">
            <a:avLst/>
          </a:prstGeom>
        </p:spPr>
      </p:pic>
      <p:pic>
        <p:nvPicPr>
          <p:cNvPr id="7" name="Imagem 6"/>
          <p:cNvPicPr>
            <a:picLocks noChangeAspect="1"/>
          </p:cNvPicPr>
          <p:nvPr/>
        </p:nvPicPr>
        <p:blipFill>
          <a:blip r:embed="rId3"/>
          <a:stretch>
            <a:fillRect/>
          </a:stretch>
        </p:blipFill>
        <p:spPr>
          <a:xfrm>
            <a:off x="3306248" y="5293217"/>
            <a:ext cx="4935488" cy="1227853"/>
          </a:xfrm>
          <a:prstGeom prst="rect">
            <a:avLst/>
          </a:prstGeom>
        </p:spPr>
      </p:pic>
    </p:spTree>
    <p:extLst>
      <p:ext uri="{BB962C8B-B14F-4D97-AF65-F5344CB8AC3E}">
        <p14:creationId xmlns:p14="http://schemas.microsoft.com/office/powerpoint/2010/main" val="22366984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1</a:t>
            </a:r>
            <a:endParaRPr lang="pt-BR" sz="3000" dirty="0">
              <a:latin typeface="Britannic Bold" panose="020B0903060703020204" pitchFamily="34" charset="0"/>
            </a:endParaRPr>
          </a:p>
        </p:txBody>
      </p:sp>
      <p:sp>
        <p:nvSpPr>
          <p:cNvPr id="3" name="Espaço Reservado para Conteúdo 2"/>
          <p:cNvSpPr>
            <a:spLocks noGrp="1"/>
          </p:cNvSpPr>
          <p:nvPr>
            <p:ph idx="1"/>
          </p:nvPr>
        </p:nvSpPr>
        <p:spPr>
          <a:xfrm>
            <a:off x="689065" y="875213"/>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No OA “</a:t>
            </a:r>
            <a:r>
              <a:rPr lang="pt-BR" sz="2500" dirty="0" err="1">
                <a:latin typeface="Arial Narrow" panose="020B0606020202030204" pitchFamily="34" charset="0"/>
              </a:rPr>
              <a:t>Circuit</a:t>
            </a:r>
            <a:r>
              <a:rPr lang="pt-BR" sz="2500" dirty="0">
                <a:latin typeface="Arial Narrow" panose="020B0606020202030204" pitchFamily="34" charset="0"/>
              </a:rPr>
              <a:t> </a:t>
            </a:r>
            <a:r>
              <a:rPr lang="pt-BR" sz="2500" dirty="0" err="1">
                <a:latin typeface="Arial Narrow" panose="020B0606020202030204" pitchFamily="34" charset="0"/>
              </a:rPr>
              <a:t>Construction</a:t>
            </a:r>
            <a:r>
              <a:rPr lang="pt-BR" sz="2500" dirty="0">
                <a:latin typeface="Arial Narrow" panose="020B0606020202030204" pitchFamily="34" charset="0"/>
              </a:rPr>
              <a:t> Kit: DC (HTML5</a:t>
            </a:r>
            <a:r>
              <a:rPr lang="pt-BR" sz="2500" dirty="0" smtClean="0">
                <a:latin typeface="Arial Narrow" panose="020B0606020202030204" pitchFamily="34" charset="0"/>
              </a:rPr>
              <a:t>)</a:t>
            </a:r>
            <a:r>
              <a:rPr lang="pt-BR" sz="2500" dirty="0" smtClean="0">
                <a:latin typeface="Arial Narrow" panose="020B0606020202030204" pitchFamily="34" charset="0"/>
                <a:cs typeface="Times New Roman" panose="02020603050405020304" pitchFamily="18" charset="0"/>
              </a:rPr>
              <a:t>” posicione o amperímetro nos pontos A, B e C, indicados na imagem abaixo e verifique quais os valores de Amperagem. Demonstre com cálculos esses valores.</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705397"/>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sz="2500" dirty="0">
              <a:latin typeface="Arial Narrow" panose="020B0606020202030204" pitchFamily="34" charset="0"/>
              <a:cs typeface="Times New Roman" panose="02020603050405020304" pitchFamily="18" charset="0"/>
            </a:endParaRPr>
          </a:p>
        </p:txBody>
      </p:sp>
      <p:pic>
        <p:nvPicPr>
          <p:cNvPr id="8" name="Imagem 7"/>
          <p:cNvPicPr>
            <a:picLocks noChangeAspect="1"/>
          </p:cNvPicPr>
          <p:nvPr/>
        </p:nvPicPr>
        <p:blipFill>
          <a:blip r:embed="rId2"/>
          <a:stretch>
            <a:fillRect/>
          </a:stretch>
        </p:blipFill>
        <p:spPr>
          <a:xfrm>
            <a:off x="3298509" y="2307649"/>
            <a:ext cx="5830114" cy="3705742"/>
          </a:xfrm>
          <a:prstGeom prst="rect">
            <a:avLst/>
          </a:prstGeom>
        </p:spPr>
      </p:pic>
    </p:spTree>
    <p:extLst>
      <p:ext uri="{BB962C8B-B14F-4D97-AF65-F5344CB8AC3E}">
        <p14:creationId xmlns:p14="http://schemas.microsoft.com/office/powerpoint/2010/main" val="14173291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2</a:t>
            </a:r>
            <a:endParaRPr lang="pt-BR" sz="3000" dirty="0">
              <a:latin typeface="Britannic Bold" panose="020B0903060703020204" pitchFamily="34" charset="0"/>
            </a:endParaRPr>
          </a:p>
        </p:txBody>
      </p:sp>
      <p:sp>
        <p:nvSpPr>
          <p:cNvPr id="3" name="Espaço Reservado para Conteúdo 2"/>
          <p:cNvSpPr>
            <a:spLocks noGrp="1"/>
          </p:cNvSpPr>
          <p:nvPr>
            <p:ph idx="1"/>
          </p:nvPr>
        </p:nvSpPr>
        <p:spPr>
          <a:xfrm>
            <a:off x="689065" y="875213"/>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A imagem abaixo mostra um circuito com resistores associados em paralelo. Determine o valor da resistência equivalente e da intensidade da corrente que passa pelo condutor em um ponto próximo à bateria.</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705397"/>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sz="2500" dirty="0">
              <a:latin typeface="Arial Narrow" panose="020B0606020202030204" pitchFamily="34" charset="0"/>
              <a:cs typeface="Times New Roman" panose="02020603050405020304" pitchFamily="18" charset="0"/>
            </a:endParaRPr>
          </a:p>
        </p:txBody>
      </p:sp>
      <p:pic>
        <p:nvPicPr>
          <p:cNvPr id="9" name="Imagem 8"/>
          <p:cNvPicPr>
            <a:picLocks noChangeAspect="1"/>
          </p:cNvPicPr>
          <p:nvPr/>
        </p:nvPicPr>
        <p:blipFill>
          <a:blip r:embed="rId2"/>
          <a:stretch>
            <a:fillRect/>
          </a:stretch>
        </p:blipFill>
        <p:spPr>
          <a:xfrm>
            <a:off x="3248200" y="2035065"/>
            <a:ext cx="5277587" cy="4172532"/>
          </a:xfrm>
          <a:prstGeom prst="rect">
            <a:avLst/>
          </a:prstGeom>
        </p:spPr>
      </p:pic>
    </p:spTree>
    <p:extLst>
      <p:ext uri="{BB962C8B-B14F-4D97-AF65-F5344CB8AC3E}">
        <p14:creationId xmlns:p14="http://schemas.microsoft.com/office/powerpoint/2010/main" val="11000835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3</a:t>
            </a:r>
            <a:endParaRPr lang="pt-BR" sz="3000" dirty="0">
              <a:latin typeface="Britannic Bold" panose="020B0903060703020204" pitchFamily="34" charset="0"/>
            </a:endParaRPr>
          </a:p>
        </p:txBody>
      </p:sp>
      <p:sp>
        <p:nvSpPr>
          <p:cNvPr id="3" name="Espaço Reservado para Conteúdo 2"/>
          <p:cNvSpPr>
            <a:spLocks noGrp="1"/>
          </p:cNvSpPr>
          <p:nvPr>
            <p:ph idx="1"/>
          </p:nvPr>
        </p:nvSpPr>
        <p:spPr>
          <a:xfrm>
            <a:off x="689065" y="875213"/>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No circuito abaixo, quanto marcará o voltímetro quando colocarmos o </a:t>
            </a:r>
            <a:r>
              <a:rPr lang="pt-BR" sz="2500" dirty="0">
                <a:latin typeface="Arial Narrow" panose="020B0606020202030204" pitchFamily="34" charset="0"/>
                <a:cs typeface="Times New Roman" panose="02020603050405020304" pitchFamily="18" charset="0"/>
              </a:rPr>
              <a:t>eletrodo </a:t>
            </a:r>
            <a:r>
              <a:rPr lang="pt-BR" sz="2500" dirty="0" smtClean="0">
                <a:latin typeface="Arial Narrow" panose="020B0606020202030204" pitchFamily="34" charset="0"/>
                <a:cs typeface="Times New Roman" panose="02020603050405020304" pitchFamily="18" charset="0"/>
              </a:rPr>
              <a:t>preto, respectivamente, nos pontos A, B, C, D e </a:t>
            </a:r>
            <a:r>
              <a:rPr lang="pt-BR" sz="2500" dirty="0" err="1" smtClean="0">
                <a:latin typeface="Arial Narrow" panose="020B0606020202030204" pitchFamily="34" charset="0"/>
                <a:cs typeface="Times New Roman" panose="02020603050405020304" pitchFamily="18" charset="0"/>
              </a:rPr>
              <a:t>E</a:t>
            </a:r>
            <a:r>
              <a:rPr lang="pt-BR" sz="2500" dirty="0" smtClean="0">
                <a:latin typeface="Arial Narrow" panose="020B0606020202030204" pitchFamily="34" charset="0"/>
                <a:cs typeface="Times New Roman" panose="02020603050405020304" pitchFamily="18" charset="0"/>
              </a:rPr>
              <a:t> (mantendo o eletrodo laranja no local indicado na imagem abaixo)? Explique.</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705397"/>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sz="2500" dirty="0">
              <a:latin typeface="Arial Narrow" panose="020B0606020202030204" pitchFamily="34" charset="0"/>
              <a:cs typeface="Times New Roman" panose="02020603050405020304" pitchFamily="18" charset="0"/>
            </a:endParaRPr>
          </a:p>
        </p:txBody>
      </p:sp>
      <p:pic>
        <p:nvPicPr>
          <p:cNvPr id="8" name="Imagem 7"/>
          <p:cNvPicPr>
            <a:picLocks noChangeAspect="1"/>
          </p:cNvPicPr>
          <p:nvPr/>
        </p:nvPicPr>
        <p:blipFill>
          <a:blip r:embed="rId2"/>
          <a:stretch>
            <a:fillRect/>
          </a:stretch>
        </p:blipFill>
        <p:spPr>
          <a:xfrm>
            <a:off x="2514099" y="2176304"/>
            <a:ext cx="7163800" cy="4229690"/>
          </a:xfrm>
          <a:prstGeom prst="rect">
            <a:avLst/>
          </a:prstGeom>
        </p:spPr>
      </p:pic>
    </p:spTree>
    <p:extLst>
      <p:ext uri="{BB962C8B-B14F-4D97-AF65-F5344CB8AC3E}">
        <p14:creationId xmlns:p14="http://schemas.microsoft.com/office/powerpoint/2010/main" val="24601341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4</a:t>
            </a:r>
            <a:endParaRPr lang="pt-BR" sz="3000" dirty="0">
              <a:latin typeface="Britannic Bold" panose="020B0903060703020204" pitchFamily="34" charset="0"/>
            </a:endParaRPr>
          </a:p>
        </p:txBody>
      </p:sp>
      <p:sp>
        <p:nvSpPr>
          <p:cNvPr id="3" name="Espaço Reservado para Conteúdo 2"/>
          <p:cNvSpPr>
            <a:spLocks noGrp="1"/>
          </p:cNvSpPr>
          <p:nvPr>
            <p:ph idx="1"/>
          </p:nvPr>
        </p:nvSpPr>
        <p:spPr>
          <a:xfrm>
            <a:off x="689065" y="875213"/>
            <a:ext cx="10813869" cy="4351338"/>
          </a:xfrm>
        </p:spPr>
        <p:txBody>
          <a:bodyPr>
            <a:normAutofit/>
          </a:bodyPr>
          <a:lstStyle/>
          <a:p>
            <a:pPr marL="0" indent="0">
              <a:buNone/>
            </a:pPr>
            <a:r>
              <a:rPr lang="pt-BR" sz="2500" dirty="0">
                <a:latin typeface="Arial Narrow" panose="020B0606020202030204" pitchFamily="34" charset="0"/>
                <a:cs typeface="Times New Roman" panose="02020603050405020304" pitchFamily="18" charset="0"/>
              </a:rPr>
              <a:t>As imagens abaixo mostram dois </a:t>
            </a:r>
            <a:r>
              <a:rPr lang="pt-BR" sz="2500" dirty="0" smtClean="0">
                <a:latin typeface="Arial Narrow" panose="020B0606020202030204" pitchFamily="34" charset="0"/>
                <a:cs typeface="Times New Roman" panose="02020603050405020304" pitchFamily="18" charset="0"/>
              </a:rPr>
              <a:t>circuitos distintos com diferentes resistores. Demonstre com cálculos qual a intensidade da corrente, em ampères, marcada pelo amperímetro em cada caso.</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705397"/>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sz="2500" dirty="0">
              <a:latin typeface="Arial Narrow" panose="020B0606020202030204" pitchFamily="34" charset="0"/>
              <a:cs typeface="Times New Roman" panose="02020603050405020304" pitchFamily="18" charset="0"/>
            </a:endParaRPr>
          </a:p>
        </p:txBody>
      </p:sp>
      <p:pic>
        <p:nvPicPr>
          <p:cNvPr id="10" name="Imagem 9"/>
          <p:cNvPicPr>
            <a:picLocks noChangeAspect="1"/>
          </p:cNvPicPr>
          <p:nvPr/>
        </p:nvPicPr>
        <p:blipFill>
          <a:blip r:embed="rId2"/>
          <a:stretch>
            <a:fillRect/>
          </a:stretch>
        </p:blipFill>
        <p:spPr>
          <a:xfrm>
            <a:off x="838200" y="2433489"/>
            <a:ext cx="4865921" cy="3522521"/>
          </a:xfrm>
          <a:prstGeom prst="rect">
            <a:avLst/>
          </a:prstGeom>
        </p:spPr>
      </p:pic>
      <p:pic>
        <p:nvPicPr>
          <p:cNvPr id="11" name="Imagem 10"/>
          <p:cNvPicPr>
            <a:picLocks noChangeAspect="1"/>
          </p:cNvPicPr>
          <p:nvPr/>
        </p:nvPicPr>
        <p:blipFill>
          <a:blip r:embed="rId3"/>
          <a:stretch>
            <a:fillRect/>
          </a:stretch>
        </p:blipFill>
        <p:spPr>
          <a:xfrm>
            <a:off x="6160825" y="2433489"/>
            <a:ext cx="4903416" cy="3522521"/>
          </a:xfrm>
          <a:prstGeom prst="rect">
            <a:avLst/>
          </a:prstGeom>
        </p:spPr>
      </p:pic>
    </p:spTree>
    <p:extLst>
      <p:ext uri="{BB962C8B-B14F-4D97-AF65-F5344CB8AC3E}">
        <p14:creationId xmlns:p14="http://schemas.microsoft.com/office/powerpoint/2010/main" val="4227384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11233" y="-59270"/>
            <a:ext cx="9496697" cy="1763486"/>
          </a:xfrm>
        </p:spPr>
        <p:txBody>
          <a:bodyPr>
            <a:normAutofit/>
          </a:bodyPr>
          <a:lstStyle/>
          <a:p>
            <a:r>
              <a:rPr lang="pt-BR" sz="3200" b="1" dirty="0" smtClean="0">
                <a:latin typeface="Berlin Sans FB Demi" panose="020E0802020502020306" pitchFamily="34" charset="0"/>
              </a:rPr>
              <a:t>Atividade </a:t>
            </a:r>
            <a:r>
              <a:rPr lang="pt-BR" sz="3200" b="1" dirty="0" err="1" smtClean="0">
                <a:latin typeface="Berlin Sans FB Demi" panose="020E0802020502020306" pitchFamily="34" charset="0"/>
              </a:rPr>
              <a:t>PHet</a:t>
            </a:r>
            <a:r>
              <a:rPr lang="pt-BR" sz="3200" b="1" dirty="0" smtClean="0">
                <a:latin typeface="Berlin Sans FB Demi" panose="020E0802020502020306" pitchFamily="34" charset="0"/>
              </a:rPr>
              <a:t/>
            </a:r>
            <a:br>
              <a:rPr lang="pt-BR" sz="3200" b="1" dirty="0" smtClean="0">
                <a:latin typeface="Berlin Sans FB Demi" panose="020E0802020502020306" pitchFamily="34" charset="0"/>
              </a:rPr>
            </a:br>
            <a:r>
              <a:rPr lang="pt-BR" sz="3200" b="1" dirty="0" smtClean="0">
                <a:latin typeface="Berlin Sans FB Demi" panose="020E0802020502020306" pitchFamily="34" charset="0"/>
              </a:rPr>
              <a:t>sobre Circuitos Elétricos</a:t>
            </a:r>
            <a:r>
              <a:rPr lang="pt-BR" sz="3200" b="1" dirty="0">
                <a:latin typeface="Berlin Sans FB Demi" panose="020E0802020502020306" pitchFamily="34" charset="0"/>
              </a:rPr>
              <a:t> </a:t>
            </a:r>
            <a:r>
              <a:rPr lang="pt-BR" sz="3200" b="1" dirty="0" smtClean="0">
                <a:latin typeface="Berlin Sans FB Demi" panose="020E0802020502020306" pitchFamily="34" charset="0"/>
              </a:rPr>
              <a:t>utilizando </a:t>
            </a:r>
            <a:br>
              <a:rPr lang="pt-BR" sz="3200" b="1" dirty="0" smtClean="0">
                <a:latin typeface="Berlin Sans FB Demi" panose="020E0802020502020306" pitchFamily="34" charset="0"/>
              </a:rPr>
            </a:br>
            <a:r>
              <a:rPr lang="pt-BR" sz="3200" b="1" dirty="0" smtClean="0">
                <a:latin typeface="Berlin Sans FB Demi" panose="020E0802020502020306" pitchFamily="34" charset="0"/>
              </a:rPr>
              <a:t>o OA “</a:t>
            </a:r>
            <a:r>
              <a:rPr lang="pt-BR" sz="3200" b="1" dirty="0" err="1" smtClean="0">
                <a:latin typeface="Berlin Sans FB Demi" panose="020E0802020502020306" pitchFamily="34" charset="0"/>
              </a:rPr>
              <a:t>Circuit</a:t>
            </a:r>
            <a:r>
              <a:rPr lang="pt-BR" sz="3200" b="1" dirty="0" smtClean="0">
                <a:latin typeface="Berlin Sans FB Demi" panose="020E0802020502020306" pitchFamily="34" charset="0"/>
              </a:rPr>
              <a:t> </a:t>
            </a:r>
            <a:r>
              <a:rPr lang="pt-BR" sz="3200" b="1" dirty="0" err="1" smtClean="0">
                <a:latin typeface="Berlin Sans FB Demi" panose="020E0802020502020306" pitchFamily="34" charset="0"/>
              </a:rPr>
              <a:t>Construction</a:t>
            </a:r>
            <a:r>
              <a:rPr lang="pt-BR" sz="3200" b="1" dirty="0" smtClean="0">
                <a:latin typeface="Berlin Sans FB Demi" panose="020E0802020502020306" pitchFamily="34" charset="0"/>
              </a:rPr>
              <a:t> Kit: DC (HTML5)”</a:t>
            </a:r>
            <a:endParaRPr lang="pt-BR" sz="3200" b="1" dirty="0">
              <a:latin typeface="Berlin Sans FB Demi" panose="020E0802020502020306" pitchFamily="34" charset="0"/>
            </a:endParaRPr>
          </a:p>
        </p:txBody>
      </p:sp>
      <p:sp>
        <p:nvSpPr>
          <p:cNvPr id="3" name="Subtítulo 2"/>
          <p:cNvSpPr>
            <a:spLocks noGrp="1"/>
          </p:cNvSpPr>
          <p:nvPr>
            <p:ph type="subTitle" idx="1"/>
          </p:nvPr>
        </p:nvSpPr>
        <p:spPr>
          <a:xfrm>
            <a:off x="570410" y="5655243"/>
            <a:ext cx="9432501" cy="1655762"/>
          </a:xfrm>
        </p:spPr>
        <p:txBody>
          <a:bodyPr/>
          <a:lstStyle/>
          <a:p>
            <a:r>
              <a:rPr lang="pt-BR" b="1" dirty="0"/>
              <a:t>Disponível </a:t>
            </a:r>
            <a:r>
              <a:rPr lang="pt-BR" b="1" dirty="0" smtClean="0"/>
              <a:t>em</a:t>
            </a:r>
            <a:r>
              <a:rPr lang="pt-BR" b="1" dirty="0"/>
              <a:t>: </a:t>
            </a:r>
            <a:r>
              <a:rPr lang="pt-BR" b="1" dirty="0">
                <a:hlinkClick r:id="rId2"/>
              </a:rPr>
              <a:t>https://</a:t>
            </a:r>
            <a:r>
              <a:rPr lang="pt-BR" b="1" dirty="0" smtClean="0">
                <a:hlinkClick r:id="rId2"/>
              </a:rPr>
              <a:t>phet.colorado.edu/sims/html/circuit-construction-kit-dc/latest/circuit-construction-kit-dc_en.html</a:t>
            </a:r>
            <a:endParaRPr lang="pt-BR" b="1" dirty="0" smtClean="0"/>
          </a:p>
          <a:p>
            <a:endParaRPr lang="pt-BR" b="1" dirty="0" smtClean="0"/>
          </a:p>
          <a:p>
            <a:endParaRPr lang="pt-BR" b="1" dirty="0" smtClean="0"/>
          </a:p>
          <a:p>
            <a:endParaRPr lang="pt-BR" dirty="0"/>
          </a:p>
        </p:txBody>
      </p:sp>
      <p:pic>
        <p:nvPicPr>
          <p:cNvPr id="5" name="Imagem 4"/>
          <p:cNvPicPr>
            <a:picLocks noChangeAspect="1"/>
          </p:cNvPicPr>
          <p:nvPr/>
        </p:nvPicPr>
        <p:blipFill>
          <a:blip r:embed="rId3"/>
          <a:stretch>
            <a:fillRect/>
          </a:stretch>
        </p:blipFill>
        <p:spPr>
          <a:xfrm>
            <a:off x="1" y="99990"/>
            <a:ext cx="1840122" cy="1558993"/>
          </a:xfrm>
          <a:prstGeom prst="rect">
            <a:avLst/>
          </a:prstGeom>
        </p:spPr>
      </p:pic>
      <p:pic>
        <p:nvPicPr>
          <p:cNvPr id="6" name="Imagem 5"/>
          <p:cNvPicPr>
            <a:picLocks noChangeAspect="1"/>
          </p:cNvPicPr>
          <p:nvPr/>
        </p:nvPicPr>
        <p:blipFill>
          <a:blip r:embed="rId4"/>
          <a:stretch>
            <a:fillRect/>
          </a:stretch>
        </p:blipFill>
        <p:spPr>
          <a:xfrm>
            <a:off x="10002911" y="5623073"/>
            <a:ext cx="2037642" cy="1095380"/>
          </a:xfrm>
          <a:prstGeom prst="rect">
            <a:avLst/>
          </a:prstGeom>
        </p:spPr>
      </p:pic>
      <p:pic>
        <p:nvPicPr>
          <p:cNvPr id="8" name="Imagem 7"/>
          <p:cNvPicPr/>
          <p:nvPr/>
        </p:nvPicPr>
        <p:blipFill>
          <a:blip r:embed="rId5">
            <a:extLst>
              <a:ext uri="{28A0092B-C50C-407E-A947-70E740481C1C}">
                <a14:useLocalDpi xmlns:a14="http://schemas.microsoft.com/office/drawing/2010/main" val="0"/>
              </a:ext>
            </a:extLst>
          </a:blip>
          <a:srcRect/>
          <a:stretch>
            <a:fillRect/>
          </a:stretch>
        </p:blipFill>
        <p:spPr bwMode="auto">
          <a:xfrm>
            <a:off x="3100453" y="1795656"/>
            <a:ext cx="6997135" cy="3378472"/>
          </a:xfrm>
          <a:prstGeom prst="rect">
            <a:avLst/>
          </a:prstGeom>
          <a:noFill/>
          <a:ln>
            <a:noFill/>
          </a:ln>
        </p:spPr>
      </p:pic>
    </p:spTree>
    <p:extLst>
      <p:ext uri="{BB962C8B-B14F-4D97-AF65-F5344CB8AC3E}">
        <p14:creationId xmlns:p14="http://schemas.microsoft.com/office/powerpoint/2010/main" val="30640803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83713"/>
            <a:ext cx="10515600" cy="1974402"/>
          </a:xfrm>
        </p:spPr>
        <p:txBody>
          <a:bodyPr/>
          <a:lstStyle/>
          <a:p>
            <a:pPr algn="ctr"/>
            <a:r>
              <a:rPr lang="pt-BR" b="1" dirty="0" smtClean="0">
                <a:latin typeface="Adobe Caslon Pro Bold" panose="0205070206050A020403" pitchFamily="18" charset="0"/>
              </a:rPr>
              <a:t>Resistência elétrica (1ª Lei de Ohm)</a:t>
            </a:r>
            <a:endParaRPr lang="pt-BR" b="1" dirty="0">
              <a:latin typeface="Adobe Caslon Pro Bold" panose="0205070206050A020403" pitchFamily="18" charset="0"/>
            </a:endParaRPr>
          </a:p>
        </p:txBody>
      </p:sp>
      <p:sp>
        <p:nvSpPr>
          <p:cNvPr id="3" name="Espaço Reservado para Conteúdo 2"/>
          <p:cNvSpPr>
            <a:spLocks noGrp="1"/>
          </p:cNvSpPr>
          <p:nvPr>
            <p:ph idx="1"/>
          </p:nvPr>
        </p:nvSpPr>
        <p:spPr>
          <a:xfrm>
            <a:off x="838200" y="1326524"/>
            <a:ext cx="10515600" cy="4850439"/>
          </a:xfrm>
        </p:spPr>
        <p:txBody>
          <a:bodyPr/>
          <a:lstStyle/>
          <a:p>
            <a:r>
              <a:rPr lang="pt-BR" b="1" dirty="0" smtClean="0">
                <a:latin typeface="Adobe Caslon Pro Bold" panose="0205070206050A020403" pitchFamily="18" charset="0"/>
              </a:rPr>
              <a:t>Resistência à passagem da corrente elétrica.</a:t>
            </a:r>
            <a:endParaRPr lang="pt-BR" b="1" dirty="0">
              <a:latin typeface="Adobe Caslon Pro Bold" panose="0205070206050A020403" pitchFamily="18" charset="0"/>
            </a:endParaRPr>
          </a:p>
          <a:p>
            <a:r>
              <a:rPr lang="pt-BR" b="1" dirty="0" smtClean="0">
                <a:latin typeface="Adobe Caslon Pro Bold" panose="0205070206050A020403" pitchFamily="18" charset="0"/>
              </a:rPr>
              <a:t>Resistores: são componentes elétricos destinados a gerar resistência.</a:t>
            </a:r>
            <a:endParaRPr lang="pt-BR" b="1" dirty="0"/>
          </a:p>
        </p:txBody>
      </p:sp>
      <p:pic>
        <p:nvPicPr>
          <p:cNvPr id="1026" name="Picture 2" descr="http://www.mundoeducacao.com/upload/conteudo_legenda/21e549e6b316dce4b5d4c8ef661ad6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5874" y="5137221"/>
            <a:ext cx="1540881" cy="154088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p:cNvPicPr>
            <a:picLocks noChangeAspect="1"/>
          </p:cNvPicPr>
          <p:nvPr/>
        </p:nvPicPr>
        <p:blipFill>
          <a:blip r:embed="rId3"/>
          <a:stretch>
            <a:fillRect/>
          </a:stretch>
        </p:blipFill>
        <p:spPr>
          <a:xfrm>
            <a:off x="4531651" y="2250592"/>
            <a:ext cx="2131704" cy="1544996"/>
          </a:xfrm>
          <a:prstGeom prst="rect">
            <a:avLst/>
          </a:prstGeom>
        </p:spPr>
      </p:pic>
      <p:pic>
        <p:nvPicPr>
          <p:cNvPr id="1030" name="Picture 6" descr="http://www.flashdrivepros.com/Images/cutcaster-photo-801012619-USB-Flash-Drive-circui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3458" y="2250592"/>
            <a:ext cx="3606253" cy="285676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t/placa-de-circuito-com-resistores-e-diodo-emissor-de-luz-2510578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114" y="3121963"/>
            <a:ext cx="3022885" cy="201525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tabalabs.com.br/videogames/atari/av_gemini/1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6761" y="4023415"/>
            <a:ext cx="3617935" cy="2713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4198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dirty="0" smtClean="0">
                <a:latin typeface="Adobe Garamond Pro Bold" panose="02020702060506020403" pitchFamily="18" charset="0"/>
              </a:rPr>
              <a:t>Associação de Resistores</a:t>
            </a:r>
            <a:endParaRPr lang="pt-BR" dirty="0">
              <a:latin typeface="Adobe Garamond Pro Bold" panose="02020702060506020403" pitchFamily="18" charset="0"/>
            </a:endParaRPr>
          </a:p>
        </p:txBody>
      </p:sp>
      <p:sp>
        <p:nvSpPr>
          <p:cNvPr id="3" name="Espaço Reservado para Conteúdo 2"/>
          <p:cNvSpPr>
            <a:spLocks noGrp="1"/>
          </p:cNvSpPr>
          <p:nvPr>
            <p:ph idx="1"/>
          </p:nvPr>
        </p:nvSpPr>
        <p:spPr/>
        <p:txBody>
          <a:bodyPr/>
          <a:lstStyle/>
          <a:p>
            <a:r>
              <a:rPr lang="pt-BR" dirty="0" smtClean="0">
                <a:latin typeface="Adobe Garamond Pro Bold" panose="02020702060506020403" pitchFamily="18" charset="0"/>
              </a:rPr>
              <a:t>Associamos resistores para aumentar ou diminuir resistências.</a:t>
            </a:r>
          </a:p>
          <a:p>
            <a:r>
              <a:rPr lang="pt-BR" dirty="0" smtClean="0">
                <a:latin typeface="Adobe Garamond Pro Bold" panose="02020702060506020403" pitchFamily="18" charset="0"/>
              </a:rPr>
              <a:t>Por exemplo: quando queremos proteger um circuito de correntes de alta intensidade.</a:t>
            </a:r>
          </a:p>
          <a:p>
            <a:r>
              <a:rPr lang="pt-BR" dirty="0" smtClean="0">
                <a:latin typeface="Adobe Garamond Pro Bold" panose="02020702060506020403" pitchFamily="18" charset="0"/>
              </a:rPr>
              <a:t>Podemos associá-los em </a:t>
            </a:r>
            <a:r>
              <a:rPr lang="pt-BR" sz="3500" i="1" u="sng" dirty="0" smtClean="0">
                <a:latin typeface="Adobe Garamond Pro Bold" panose="02020702060506020403" pitchFamily="18" charset="0"/>
              </a:rPr>
              <a:t>série</a:t>
            </a:r>
            <a:r>
              <a:rPr lang="pt-BR" sz="3500" dirty="0" smtClean="0">
                <a:latin typeface="Adobe Garamond Pro Bold" panose="02020702060506020403" pitchFamily="18" charset="0"/>
              </a:rPr>
              <a:t>, </a:t>
            </a:r>
            <a:r>
              <a:rPr lang="pt-BR" sz="3500" i="1" u="sng" dirty="0" smtClean="0">
                <a:latin typeface="Adobe Garamond Pro Bold" panose="02020702060506020403" pitchFamily="18" charset="0"/>
              </a:rPr>
              <a:t>paralelo</a:t>
            </a:r>
            <a:r>
              <a:rPr lang="pt-BR" sz="3500" dirty="0" smtClean="0">
                <a:latin typeface="Adobe Garamond Pro Bold" panose="02020702060506020403" pitchFamily="18" charset="0"/>
              </a:rPr>
              <a:t> </a:t>
            </a:r>
            <a:r>
              <a:rPr lang="pt-BR" dirty="0" smtClean="0">
                <a:latin typeface="Adobe Garamond Pro Bold" panose="02020702060506020403" pitchFamily="18" charset="0"/>
              </a:rPr>
              <a:t>ou de</a:t>
            </a:r>
            <a:r>
              <a:rPr lang="pt-BR" sz="3500" dirty="0" smtClean="0">
                <a:latin typeface="Adobe Garamond Pro Bold" panose="02020702060506020403" pitchFamily="18" charset="0"/>
              </a:rPr>
              <a:t> </a:t>
            </a:r>
            <a:r>
              <a:rPr lang="pt-BR" sz="3500" i="1" u="sng" dirty="0" smtClean="0">
                <a:latin typeface="Adobe Garamond Pro Bold" panose="02020702060506020403" pitchFamily="18" charset="0"/>
              </a:rPr>
              <a:t>forma mista</a:t>
            </a:r>
            <a:r>
              <a:rPr lang="pt-BR" sz="3500" dirty="0" smtClean="0">
                <a:latin typeface="Adobe Garamond Pro Bold" panose="02020702060506020403" pitchFamily="18" charset="0"/>
              </a:rPr>
              <a:t>.</a:t>
            </a:r>
            <a:endParaRPr lang="pt-BR" sz="3500" dirty="0"/>
          </a:p>
        </p:txBody>
      </p:sp>
      <p:pic>
        <p:nvPicPr>
          <p:cNvPr id="4" name="Imagem 3"/>
          <p:cNvPicPr>
            <a:picLocks noChangeAspect="1"/>
          </p:cNvPicPr>
          <p:nvPr/>
        </p:nvPicPr>
        <p:blipFill>
          <a:blip r:embed="rId2"/>
          <a:stretch>
            <a:fillRect/>
          </a:stretch>
        </p:blipFill>
        <p:spPr>
          <a:xfrm>
            <a:off x="249528" y="4572873"/>
            <a:ext cx="3292163" cy="1604090"/>
          </a:xfrm>
          <a:prstGeom prst="rect">
            <a:avLst/>
          </a:prstGeom>
        </p:spPr>
      </p:pic>
      <p:pic>
        <p:nvPicPr>
          <p:cNvPr id="5" name="Imagem 4"/>
          <p:cNvPicPr>
            <a:picLocks noChangeAspect="1"/>
          </p:cNvPicPr>
          <p:nvPr/>
        </p:nvPicPr>
        <p:blipFill>
          <a:blip r:embed="rId3"/>
          <a:stretch>
            <a:fillRect/>
          </a:stretch>
        </p:blipFill>
        <p:spPr>
          <a:xfrm>
            <a:off x="3850784" y="4741733"/>
            <a:ext cx="3335628" cy="1570167"/>
          </a:xfrm>
          <a:prstGeom prst="rect">
            <a:avLst/>
          </a:prstGeom>
        </p:spPr>
      </p:pic>
      <p:pic>
        <p:nvPicPr>
          <p:cNvPr id="6" name="Imagem 5"/>
          <p:cNvPicPr>
            <a:picLocks noChangeAspect="1"/>
          </p:cNvPicPr>
          <p:nvPr/>
        </p:nvPicPr>
        <p:blipFill>
          <a:blip r:embed="rId4"/>
          <a:stretch>
            <a:fillRect/>
          </a:stretch>
        </p:blipFill>
        <p:spPr>
          <a:xfrm>
            <a:off x="7282667" y="4236608"/>
            <a:ext cx="4380226" cy="2075292"/>
          </a:xfrm>
          <a:prstGeom prst="rect">
            <a:avLst/>
          </a:prstGeom>
        </p:spPr>
      </p:pic>
    </p:spTree>
    <p:extLst>
      <p:ext uri="{BB962C8B-B14F-4D97-AF65-F5344CB8AC3E}">
        <p14:creationId xmlns:p14="http://schemas.microsoft.com/office/powerpoint/2010/main" val="31714126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lstStyle/>
          <a:p>
            <a:endParaRPr lang="pt-BR" dirty="0"/>
          </a:p>
        </p:txBody>
      </p:sp>
      <p:pic>
        <p:nvPicPr>
          <p:cNvPr id="1026" name="Picture 2" descr="Circuito Eletronico Simpl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6313" y="247039"/>
            <a:ext cx="3945506" cy="33109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ircuito Eletronic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6313" y="3445203"/>
            <a:ext cx="3945506" cy="323249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it+eletronic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50506" y="365125"/>
            <a:ext cx="6047119" cy="648303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Circuito eletronico de LED"/>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366512" y="1324892"/>
            <a:ext cx="3678231" cy="367403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p:cNvPicPr>
            <a:picLocks noChangeAspect="1"/>
          </p:cNvPicPr>
          <p:nvPr/>
        </p:nvPicPr>
        <p:blipFill>
          <a:blip r:embed="rId6"/>
          <a:stretch>
            <a:fillRect/>
          </a:stretch>
        </p:blipFill>
        <p:spPr>
          <a:xfrm>
            <a:off x="3962601" y="203314"/>
            <a:ext cx="4473061" cy="695458"/>
          </a:xfrm>
          <a:prstGeom prst="rect">
            <a:avLst/>
          </a:prstGeom>
        </p:spPr>
      </p:pic>
    </p:spTree>
    <p:extLst>
      <p:ext uri="{BB962C8B-B14F-4D97-AF65-F5344CB8AC3E}">
        <p14:creationId xmlns:p14="http://schemas.microsoft.com/office/powerpoint/2010/main" val="30252807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Picture 14" descr="Circuito Eletronico em Paralelo"/>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4787" y="2290199"/>
            <a:ext cx="4762328" cy="25392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Circuito eletronico paralel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14787" y="4396839"/>
            <a:ext cx="4633539" cy="24705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Circuito Eletronico Paralelo"/>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48503" y="0"/>
            <a:ext cx="4728612" cy="25182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8" descr="kit+eletronica"/>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177115" y="659506"/>
            <a:ext cx="6465562" cy="6207337"/>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6"/>
          <a:stretch>
            <a:fillRect/>
          </a:stretch>
        </p:blipFill>
        <p:spPr>
          <a:xfrm>
            <a:off x="4427077" y="58244"/>
            <a:ext cx="5088953" cy="706799"/>
          </a:xfrm>
          <a:prstGeom prst="rect">
            <a:avLst/>
          </a:prstGeom>
        </p:spPr>
      </p:pic>
    </p:spTree>
    <p:extLst>
      <p:ext uri="{BB962C8B-B14F-4D97-AF65-F5344CB8AC3E}">
        <p14:creationId xmlns:p14="http://schemas.microsoft.com/office/powerpoint/2010/main" val="4484776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a:t>
            </a:r>
            <a:r>
              <a:rPr lang="pt-BR" sz="3000" dirty="0">
                <a:latin typeface="Britannic Bold" panose="020B0903060703020204" pitchFamily="34" charset="0"/>
              </a:rPr>
              <a:t>3</a:t>
            </a:r>
          </a:p>
        </p:txBody>
      </p:sp>
      <p:sp>
        <p:nvSpPr>
          <p:cNvPr id="3" name="Espaço Reservado para Conteúdo 2"/>
          <p:cNvSpPr>
            <a:spLocks noGrp="1"/>
          </p:cNvSpPr>
          <p:nvPr>
            <p:ph idx="1"/>
          </p:nvPr>
        </p:nvSpPr>
        <p:spPr>
          <a:xfrm>
            <a:off x="689065" y="875213"/>
            <a:ext cx="10813869" cy="4351338"/>
          </a:xfrm>
        </p:spPr>
        <p:txBody>
          <a:bodyPr>
            <a:normAutofit/>
          </a:bodyPr>
          <a:lstStyle/>
          <a:p>
            <a:pPr marL="0" indent="0">
              <a:buNone/>
            </a:pPr>
            <a:r>
              <a:rPr lang="pt-BR" sz="2500" dirty="0">
                <a:latin typeface="Arial Narrow" panose="020B0606020202030204" pitchFamily="34" charset="0"/>
                <a:cs typeface="Times New Roman" panose="02020603050405020304" pitchFamily="18" charset="0"/>
              </a:rPr>
              <a:t>A</a:t>
            </a:r>
            <a:r>
              <a:rPr lang="pt-BR" sz="2500" dirty="0" smtClean="0">
                <a:latin typeface="Arial Narrow" panose="020B0606020202030204" pitchFamily="34" charset="0"/>
                <a:cs typeface="Times New Roman" panose="02020603050405020304" pitchFamily="18" charset="0"/>
              </a:rPr>
              <a:t>umente ou diminua a voltagem da bateria (onde está indicado na seta vermelha) e observe o que acontece com os valores de capacitância. A voltagem influencia nos valores de capacitância do capacitor? Se sim, como? Explique.</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705397"/>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sz="2500" dirty="0">
              <a:latin typeface="Arial Narrow" panose="020B0606020202030204" pitchFamily="34" charset="0"/>
              <a:cs typeface="Times New Roman" panose="02020603050405020304" pitchFamily="18" charset="0"/>
            </a:endParaRPr>
          </a:p>
        </p:txBody>
      </p:sp>
      <p:pic>
        <p:nvPicPr>
          <p:cNvPr id="4" name="Imagem 3"/>
          <p:cNvPicPr>
            <a:picLocks noChangeAspect="1"/>
          </p:cNvPicPr>
          <p:nvPr/>
        </p:nvPicPr>
        <p:blipFill>
          <a:blip r:embed="rId2"/>
          <a:stretch>
            <a:fillRect/>
          </a:stretch>
        </p:blipFill>
        <p:spPr>
          <a:xfrm>
            <a:off x="3184753" y="2128624"/>
            <a:ext cx="5920060" cy="4441857"/>
          </a:xfrm>
          <a:prstGeom prst="rect">
            <a:avLst/>
          </a:prstGeom>
        </p:spPr>
      </p:pic>
    </p:spTree>
    <p:extLst>
      <p:ext uri="{BB962C8B-B14F-4D97-AF65-F5344CB8AC3E}">
        <p14:creationId xmlns:p14="http://schemas.microsoft.com/office/powerpoint/2010/main" val="15818216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656823"/>
            <a:ext cx="10515600" cy="2347511"/>
          </a:xfrm>
        </p:spPr>
        <p:txBody>
          <a:bodyPr/>
          <a:lstStyle/>
          <a:p>
            <a:pPr algn="ctr"/>
            <a:r>
              <a:rPr lang="pt-BR" dirty="0">
                <a:latin typeface="Adobe Garamond Pro Bold" panose="02020702060506020403" pitchFamily="18" charset="0"/>
              </a:rPr>
              <a:t>Associação em </a:t>
            </a:r>
            <a:r>
              <a:rPr lang="pt-BR" dirty="0" smtClean="0">
                <a:latin typeface="Adobe Garamond Pro Bold" panose="02020702060506020403" pitchFamily="18" charset="0"/>
              </a:rPr>
              <a:t>Série (</a:t>
            </a:r>
            <a:r>
              <a:rPr lang="pt-BR" dirty="0" err="1" smtClean="0">
                <a:latin typeface="Adobe Garamond Pro Bold" panose="02020702060506020403" pitchFamily="18" charset="0"/>
              </a:rPr>
              <a:t>Req</a:t>
            </a:r>
            <a:r>
              <a:rPr lang="pt-BR" dirty="0" smtClean="0">
                <a:latin typeface="Adobe Garamond Pro Bold" panose="02020702060506020403" pitchFamily="18" charset="0"/>
              </a:rPr>
              <a:t>)</a:t>
            </a:r>
            <a:endParaRPr lang="pt-BR" dirty="0"/>
          </a:p>
        </p:txBody>
      </p:sp>
      <p:sp>
        <p:nvSpPr>
          <p:cNvPr id="3" name="Espaço Reservado para Conteúdo 2"/>
          <p:cNvSpPr>
            <a:spLocks noGrp="1"/>
          </p:cNvSpPr>
          <p:nvPr>
            <p:ph idx="1"/>
          </p:nvPr>
        </p:nvSpPr>
        <p:spPr>
          <a:xfrm>
            <a:off x="838200" y="850006"/>
            <a:ext cx="10515600" cy="5326957"/>
          </a:xfrm>
        </p:spPr>
        <p:txBody>
          <a:bodyPr/>
          <a:lstStyle/>
          <a:p>
            <a:r>
              <a:rPr lang="pt-BR" dirty="0" smtClean="0">
                <a:latin typeface="Adobe Garamond Pro Bold" panose="02020702060506020403" pitchFamily="18" charset="0"/>
              </a:rPr>
              <a:t>A resistência equivalente é o somatório de todas as resistências do circuito.</a:t>
            </a:r>
          </a:p>
          <a:p>
            <a:pPr marL="0" indent="0">
              <a:buNone/>
            </a:pPr>
            <a:r>
              <a:rPr lang="pt-BR" dirty="0" err="1" smtClean="0">
                <a:solidFill>
                  <a:srgbClr val="FF0000"/>
                </a:solidFill>
                <a:latin typeface="Adobe Garamond Pro Bold" panose="02020702060506020403" pitchFamily="18" charset="0"/>
              </a:rPr>
              <a:t>Obs</a:t>
            </a:r>
            <a:r>
              <a:rPr lang="pt-BR" dirty="0" smtClean="0">
                <a:solidFill>
                  <a:srgbClr val="FF0000"/>
                </a:solidFill>
                <a:latin typeface="Adobe Garamond Pro Bold" panose="02020702060506020403" pitchFamily="18" charset="0"/>
              </a:rPr>
              <a:t>: Resistência equivalente é aquela que representa todas as resistências do circuito.</a:t>
            </a:r>
          </a:p>
          <a:p>
            <a:pPr marL="0" indent="0">
              <a:buNone/>
            </a:pPr>
            <a:r>
              <a:rPr lang="pt-BR" dirty="0" smtClean="0"/>
              <a:t/>
            </a:r>
            <a:br>
              <a:rPr lang="pt-BR" dirty="0" smtClean="0"/>
            </a:br>
            <a:r>
              <a:rPr lang="pt-BR" dirty="0" smtClean="0"/>
              <a:t/>
            </a:r>
            <a:br>
              <a:rPr lang="pt-BR" dirty="0" smtClean="0"/>
            </a:br>
            <a:endParaRPr lang="pt-BR" dirty="0"/>
          </a:p>
        </p:txBody>
      </p:sp>
      <p:pic>
        <p:nvPicPr>
          <p:cNvPr id="6" name="Imagem 5"/>
          <p:cNvPicPr>
            <a:picLocks noChangeAspect="1"/>
          </p:cNvPicPr>
          <p:nvPr/>
        </p:nvPicPr>
        <p:blipFill>
          <a:blip r:embed="rId2"/>
          <a:stretch>
            <a:fillRect/>
          </a:stretch>
        </p:blipFill>
        <p:spPr>
          <a:xfrm>
            <a:off x="838200" y="3009857"/>
            <a:ext cx="4689234" cy="2051540"/>
          </a:xfrm>
          <a:prstGeom prst="rect">
            <a:avLst/>
          </a:prstGeom>
        </p:spPr>
      </p:pic>
      <p:pic>
        <p:nvPicPr>
          <p:cNvPr id="7" name="Imagem 6"/>
          <p:cNvPicPr>
            <a:picLocks noChangeAspect="1"/>
          </p:cNvPicPr>
          <p:nvPr/>
        </p:nvPicPr>
        <p:blipFill>
          <a:blip r:embed="rId3"/>
          <a:stretch>
            <a:fillRect/>
          </a:stretch>
        </p:blipFill>
        <p:spPr>
          <a:xfrm>
            <a:off x="6537482" y="2965913"/>
            <a:ext cx="4705775" cy="2095484"/>
          </a:xfrm>
          <a:prstGeom prst="rect">
            <a:avLst/>
          </a:prstGeom>
        </p:spPr>
      </p:pic>
      <p:pic>
        <p:nvPicPr>
          <p:cNvPr id="8" name="Imagem 7"/>
          <p:cNvPicPr>
            <a:picLocks noChangeAspect="1"/>
          </p:cNvPicPr>
          <p:nvPr/>
        </p:nvPicPr>
        <p:blipFill>
          <a:blip r:embed="rId4"/>
          <a:stretch>
            <a:fillRect/>
          </a:stretch>
        </p:blipFill>
        <p:spPr>
          <a:xfrm>
            <a:off x="3637946" y="5710238"/>
            <a:ext cx="4143375" cy="933450"/>
          </a:xfrm>
          <a:prstGeom prst="rect">
            <a:avLst/>
          </a:prstGeom>
        </p:spPr>
      </p:pic>
      <p:pic>
        <p:nvPicPr>
          <p:cNvPr id="9" name="Imagem 8"/>
          <p:cNvPicPr>
            <a:picLocks noChangeAspect="1"/>
          </p:cNvPicPr>
          <p:nvPr/>
        </p:nvPicPr>
        <p:blipFill>
          <a:blip r:embed="rId5"/>
          <a:stretch>
            <a:fillRect/>
          </a:stretch>
        </p:blipFill>
        <p:spPr>
          <a:xfrm>
            <a:off x="5594777" y="4013655"/>
            <a:ext cx="849603" cy="317434"/>
          </a:xfrm>
          <a:prstGeom prst="rect">
            <a:avLst/>
          </a:prstGeom>
        </p:spPr>
      </p:pic>
    </p:spTree>
    <p:extLst>
      <p:ext uri="{BB962C8B-B14F-4D97-AF65-F5344CB8AC3E}">
        <p14:creationId xmlns:p14="http://schemas.microsoft.com/office/powerpoint/2010/main" val="12658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latin typeface="Adobe Garamond Pro Bold" panose="02020702060506020403" pitchFamily="18" charset="0"/>
              </a:rPr>
              <a:t>Associação em Série (Intensidade)</a:t>
            </a:r>
            <a:endParaRPr lang="pt-BR" dirty="0"/>
          </a:p>
        </p:txBody>
      </p:sp>
      <p:sp>
        <p:nvSpPr>
          <p:cNvPr id="3" name="Espaço Reservado para Conteúdo 2"/>
          <p:cNvSpPr>
            <a:spLocks noGrp="1"/>
          </p:cNvSpPr>
          <p:nvPr>
            <p:ph idx="1"/>
          </p:nvPr>
        </p:nvSpPr>
        <p:spPr/>
        <p:txBody>
          <a:bodyPr/>
          <a:lstStyle/>
          <a:p>
            <a:r>
              <a:rPr lang="pt-BR" dirty="0" smtClean="0">
                <a:latin typeface="Adobe Garamond Pro Bold" panose="02020702060506020403" pitchFamily="18" charset="0"/>
              </a:rPr>
              <a:t>A corrente elétrica (intensidade) é sempre a mesma.</a:t>
            </a:r>
            <a:br>
              <a:rPr lang="pt-BR" dirty="0" smtClean="0">
                <a:latin typeface="Adobe Garamond Pro Bold" panose="02020702060506020403" pitchFamily="18" charset="0"/>
              </a:rPr>
            </a:br>
            <a:endParaRPr lang="pt-BR" dirty="0"/>
          </a:p>
        </p:txBody>
      </p:sp>
      <p:pic>
        <p:nvPicPr>
          <p:cNvPr id="6" name="Imagem 5"/>
          <p:cNvPicPr>
            <a:picLocks noChangeAspect="1"/>
          </p:cNvPicPr>
          <p:nvPr/>
        </p:nvPicPr>
        <p:blipFill>
          <a:blip r:embed="rId2"/>
          <a:stretch>
            <a:fillRect/>
          </a:stretch>
        </p:blipFill>
        <p:spPr>
          <a:xfrm>
            <a:off x="2722942" y="2485804"/>
            <a:ext cx="5925221" cy="2564131"/>
          </a:xfrm>
          <a:prstGeom prst="rect">
            <a:avLst/>
          </a:prstGeom>
        </p:spPr>
      </p:pic>
      <p:pic>
        <p:nvPicPr>
          <p:cNvPr id="7" name="Imagem 6"/>
          <p:cNvPicPr>
            <a:picLocks noChangeAspect="1"/>
          </p:cNvPicPr>
          <p:nvPr/>
        </p:nvPicPr>
        <p:blipFill>
          <a:blip r:embed="rId3"/>
          <a:stretch>
            <a:fillRect/>
          </a:stretch>
        </p:blipFill>
        <p:spPr>
          <a:xfrm>
            <a:off x="3643782" y="5283822"/>
            <a:ext cx="3825964" cy="1127028"/>
          </a:xfrm>
          <a:prstGeom prst="rect">
            <a:avLst/>
          </a:prstGeom>
        </p:spPr>
      </p:pic>
    </p:spTree>
    <p:extLst>
      <p:ext uri="{BB962C8B-B14F-4D97-AF65-F5344CB8AC3E}">
        <p14:creationId xmlns:p14="http://schemas.microsoft.com/office/powerpoint/2010/main" val="36342848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latin typeface="Adobe Garamond Pro Bold" panose="02020702060506020403" pitchFamily="18" charset="0"/>
              </a:rPr>
              <a:t>Associação em Série (</a:t>
            </a:r>
            <a:r>
              <a:rPr lang="pt-BR" dirty="0" err="1" smtClean="0">
                <a:latin typeface="Adobe Garamond Pro Bold" panose="02020702060506020403" pitchFamily="18" charset="0"/>
              </a:rPr>
              <a:t>ddp</a:t>
            </a:r>
            <a:r>
              <a:rPr lang="pt-BR" dirty="0" smtClean="0">
                <a:latin typeface="Adobe Garamond Pro Bold" panose="02020702060506020403" pitchFamily="18" charset="0"/>
              </a:rPr>
              <a:t>)</a:t>
            </a:r>
            <a:endParaRPr lang="pt-BR" dirty="0"/>
          </a:p>
        </p:txBody>
      </p:sp>
      <p:sp>
        <p:nvSpPr>
          <p:cNvPr id="3" name="Espaço Reservado para Conteúdo 2"/>
          <p:cNvSpPr>
            <a:spLocks noGrp="1"/>
          </p:cNvSpPr>
          <p:nvPr>
            <p:ph idx="1"/>
          </p:nvPr>
        </p:nvSpPr>
        <p:spPr/>
        <p:txBody>
          <a:bodyPr/>
          <a:lstStyle/>
          <a:p>
            <a:r>
              <a:rPr lang="pt-BR" dirty="0" smtClean="0">
                <a:latin typeface="Adobe Garamond Pro Bold" panose="02020702060506020403" pitchFamily="18" charset="0"/>
              </a:rPr>
              <a:t>A tensão (</a:t>
            </a:r>
            <a:r>
              <a:rPr lang="pt-BR" dirty="0" err="1" smtClean="0">
                <a:latin typeface="Adobe Garamond Pro Bold" panose="02020702060506020403" pitchFamily="18" charset="0"/>
              </a:rPr>
              <a:t>ddp</a:t>
            </a:r>
            <a:r>
              <a:rPr lang="pt-BR" dirty="0" smtClean="0">
                <a:latin typeface="Adobe Garamond Pro Bold" panose="02020702060506020403" pitchFamily="18" charset="0"/>
              </a:rPr>
              <a:t>) resultante é igual a soma de todas as tensões.</a:t>
            </a:r>
          </a:p>
        </p:txBody>
      </p:sp>
      <p:pic>
        <p:nvPicPr>
          <p:cNvPr id="4" name="Imagem 3"/>
          <p:cNvPicPr>
            <a:picLocks noChangeAspect="1"/>
          </p:cNvPicPr>
          <p:nvPr/>
        </p:nvPicPr>
        <p:blipFill>
          <a:blip r:embed="rId2"/>
          <a:stretch>
            <a:fillRect/>
          </a:stretch>
        </p:blipFill>
        <p:spPr>
          <a:xfrm>
            <a:off x="2504001" y="2382935"/>
            <a:ext cx="6403805" cy="2797294"/>
          </a:xfrm>
          <a:prstGeom prst="rect">
            <a:avLst/>
          </a:prstGeom>
        </p:spPr>
      </p:pic>
      <p:pic>
        <p:nvPicPr>
          <p:cNvPr id="5" name="Imagem 4"/>
          <p:cNvPicPr>
            <a:picLocks noChangeAspect="1"/>
          </p:cNvPicPr>
          <p:nvPr/>
        </p:nvPicPr>
        <p:blipFill>
          <a:blip r:embed="rId3"/>
          <a:stretch>
            <a:fillRect/>
          </a:stretch>
        </p:blipFill>
        <p:spPr>
          <a:xfrm>
            <a:off x="3452006" y="5239172"/>
            <a:ext cx="3914709" cy="996734"/>
          </a:xfrm>
          <a:prstGeom prst="rect">
            <a:avLst/>
          </a:prstGeom>
        </p:spPr>
      </p:pic>
    </p:spTree>
    <p:extLst>
      <p:ext uri="{BB962C8B-B14F-4D97-AF65-F5344CB8AC3E}">
        <p14:creationId xmlns:p14="http://schemas.microsoft.com/office/powerpoint/2010/main" val="23715573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656823"/>
            <a:ext cx="10515600" cy="2347511"/>
          </a:xfrm>
        </p:spPr>
        <p:txBody>
          <a:bodyPr/>
          <a:lstStyle/>
          <a:p>
            <a:pPr algn="ctr"/>
            <a:r>
              <a:rPr lang="pt-BR" dirty="0">
                <a:latin typeface="Adobe Garamond Pro Bold" panose="02020702060506020403" pitchFamily="18" charset="0"/>
              </a:rPr>
              <a:t>Associação em </a:t>
            </a:r>
            <a:r>
              <a:rPr lang="pt-BR" dirty="0" smtClean="0">
                <a:latin typeface="Adobe Garamond Pro Bold" panose="02020702060506020403" pitchFamily="18" charset="0"/>
              </a:rPr>
              <a:t>Paralelo (</a:t>
            </a:r>
            <a:r>
              <a:rPr lang="pt-BR" dirty="0" err="1" smtClean="0">
                <a:latin typeface="Adobe Garamond Pro Bold" panose="02020702060506020403" pitchFamily="18" charset="0"/>
              </a:rPr>
              <a:t>Req</a:t>
            </a:r>
            <a:r>
              <a:rPr lang="pt-BR" dirty="0" smtClean="0">
                <a:latin typeface="Adobe Garamond Pro Bold" panose="02020702060506020403" pitchFamily="18" charset="0"/>
              </a:rPr>
              <a:t>)</a:t>
            </a:r>
            <a:endParaRPr lang="pt-BR" dirty="0"/>
          </a:p>
        </p:txBody>
      </p:sp>
      <p:sp>
        <p:nvSpPr>
          <p:cNvPr id="3" name="Espaço Reservado para Conteúdo 2"/>
          <p:cNvSpPr>
            <a:spLocks noGrp="1"/>
          </p:cNvSpPr>
          <p:nvPr>
            <p:ph idx="1"/>
          </p:nvPr>
        </p:nvSpPr>
        <p:spPr>
          <a:xfrm>
            <a:off x="838200" y="850006"/>
            <a:ext cx="10515600" cy="5326957"/>
          </a:xfrm>
        </p:spPr>
        <p:txBody>
          <a:bodyPr>
            <a:normAutofit/>
          </a:bodyPr>
          <a:lstStyle/>
          <a:p>
            <a:r>
              <a:rPr lang="pt-BR" dirty="0" smtClean="0">
                <a:latin typeface="Adobe Garamond Pro Bold" panose="02020702060506020403" pitchFamily="18" charset="0"/>
              </a:rPr>
              <a:t>A resistência equivalente é o somatório dos inversos de todas as resistências do circuito.</a:t>
            </a:r>
          </a:p>
          <a:p>
            <a:pPr marL="0" indent="0">
              <a:buNone/>
            </a:pPr>
            <a:r>
              <a:rPr lang="pt-BR" dirty="0" err="1" smtClean="0">
                <a:solidFill>
                  <a:srgbClr val="FF0000"/>
                </a:solidFill>
                <a:latin typeface="Adobe Garamond Pro Bold" panose="02020702060506020403" pitchFamily="18" charset="0"/>
              </a:rPr>
              <a:t>Obs</a:t>
            </a:r>
            <a:r>
              <a:rPr lang="pt-BR" dirty="0" smtClean="0">
                <a:solidFill>
                  <a:srgbClr val="FF0000"/>
                </a:solidFill>
                <a:latin typeface="Adobe Garamond Pro Bold" panose="02020702060506020403" pitchFamily="18" charset="0"/>
              </a:rPr>
              <a:t>: Resistência equivalente é aquela que representa todas as resistências do circuito.</a:t>
            </a:r>
          </a:p>
          <a:p>
            <a:pPr marL="0" indent="0">
              <a:buNone/>
            </a:pPr>
            <a:r>
              <a:rPr lang="pt-BR" dirty="0" smtClean="0"/>
              <a:t/>
            </a:r>
            <a:br>
              <a:rPr lang="pt-BR" dirty="0" smtClean="0"/>
            </a:br>
            <a:endParaRPr lang="pt-BR" dirty="0" smtClean="0"/>
          </a:p>
          <a:p>
            <a:pPr marL="0" indent="0">
              <a:buNone/>
            </a:pPr>
            <a:endParaRPr lang="pt-BR" dirty="0"/>
          </a:p>
          <a:p>
            <a:pPr marL="0" indent="0">
              <a:buNone/>
            </a:pPr>
            <a:r>
              <a:rPr lang="pt-BR" dirty="0" smtClean="0"/>
              <a:t/>
            </a:r>
            <a:br>
              <a:rPr lang="pt-BR" dirty="0" smtClean="0"/>
            </a:br>
            <a:endParaRPr lang="pt-BR" dirty="0"/>
          </a:p>
        </p:txBody>
      </p:sp>
      <p:pic>
        <p:nvPicPr>
          <p:cNvPr id="9" name="Imagem 8"/>
          <p:cNvPicPr>
            <a:picLocks noChangeAspect="1"/>
          </p:cNvPicPr>
          <p:nvPr/>
        </p:nvPicPr>
        <p:blipFill>
          <a:blip r:embed="rId2"/>
          <a:stretch>
            <a:fillRect/>
          </a:stretch>
        </p:blipFill>
        <p:spPr>
          <a:xfrm>
            <a:off x="5451558" y="3375637"/>
            <a:ext cx="1035964" cy="387063"/>
          </a:xfrm>
          <a:prstGeom prst="rect">
            <a:avLst/>
          </a:prstGeom>
        </p:spPr>
      </p:pic>
      <p:pic>
        <p:nvPicPr>
          <p:cNvPr id="4" name="Imagem 3"/>
          <p:cNvPicPr>
            <a:picLocks noChangeAspect="1"/>
          </p:cNvPicPr>
          <p:nvPr/>
        </p:nvPicPr>
        <p:blipFill>
          <a:blip r:embed="rId3"/>
          <a:stretch>
            <a:fillRect/>
          </a:stretch>
        </p:blipFill>
        <p:spPr>
          <a:xfrm>
            <a:off x="6590743" y="2683784"/>
            <a:ext cx="4476905" cy="2024668"/>
          </a:xfrm>
          <a:prstGeom prst="rect">
            <a:avLst/>
          </a:prstGeom>
        </p:spPr>
      </p:pic>
      <p:pic>
        <p:nvPicPr>
          <p:cNvPr id="5" name="Imagem 4"/>
          <p:cNvPicPr>
            <a:picLocks noChangeAspect="1"/>
          </p:cNvPicPr>
          <p:nvPr/>
        </p:nvPicPr>
        <p:blipFill>
          <a:blip r:embed="rId4"/>
          <a:stretch>
            <a:fillRect/>
          </a:stretch>
        </p:blipFill>
        <p:spPr>
          <a:xfrm>
            <a:off x="944852" y="2683784"/>
            <a:ext cx="4403485" cy="2157833"/>
          </a:xfrm>
          <a:prstGeom prst="rect">
            <a:avLst/>
          </a:prstGeom>
        </p:spPr>
      </p:pic>
      <p:pic>
        <p:nvPicPr>
          <p:cNvPr id="10" name="Imagem 9"/>
          <p:cNvPicPr>
            <a:picLocks noChangeAspect="1"/>
          </p:cNvPicPr>
          <p:nvPr/>
        </p:nvPicPr>
        <p:blipFill>
          <a:blip r:embed="rId5"/>
          <a:stretch>
            <a:fillRect/>
          </a:stretch>
        </p:blipFill>
        <p:spPr>
          <a:xfrm>
            <a:off x="3707619" y="5061434"/>
            <a:ext cx="3865158" cy="1465132"/>
          </a:xfrm>
          <a:prstGeom prst="rect">
            <a:avLst/>
          </a:prstGeom>
        </p:spPr>
      </p:pic>
    </p:spTree>
    <p:extLst>
      <p:ext uri="{BB962C8B-B14F-4D97-AF65-F5344CB8AC3E}">
        <p14:creationId xmlns:p14="http://schemas.microsoft.com/office/powerpoint/2010/main" val="35414062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latin typeface="Adobe Garamond Pro Bold" panose="02020702060506020403" pitchFamily="18" charset="0"/>
              </a:rPr>
              <a:t>Associação em Paralelo (Intensidade)</a:t>
            </a:r>
            <a:endParaRPr lang="pt-BR" dirty="0"/>
          </a:p>
        </p:txBody>
      </p:sp>
      <p:sp>
        <p:nvSpPr>
          <p:cNvPr id="3" name="Espaço Reservado para Conteúdo 2"/>
          <p:cNvSpPr>
            <a:spLocks noGrp="1"/>
          </p:cNvSpPr>
          <p:nvPr>
            <p:ph idx="1"/>
          </p:nvPr>
        </p:nvSpPr>
        <p:spPr>
          <a:xfrm>
            <a:off x="838200" y="1519707"/>
            <a:ext cx="10515600" cy="4657256"/>
          </a:xfrm>
        </p:spPr>
        <p:txBody>
          <a:bodyPr>
            <a:normAutofit/>
          </a:bodyPr>
          <a:lstStyle/>
          <a:p>
            <a:r>
              <a:rPr lang="pt-BR" dirty="0" smtClean="0">
                <a:latin typeface="Adobe Garamond Pro Bold" panose="02020702060506020403" pitchFamily="18" charset="0"/>
              </a:rPr>
              <a:t>A corrente elétrica (intensidade) resultante é a soma de todas as correntes.</a:t>
            </a:r>
          </a:p>
          <a:p>
            <a:endParaRPr lang="pt-BR" dirty="0">
              <a:latin typeface="Adobe Garamond Pro Bold" panose="02020702060506020403" pitchFamily="18" charset="0"/>
            </a:endParaRPr>
          </a:p>
          <a:p>
            <a:endParaRPr lang="pt-BR" dirty="0" smtClean="0">
              <a:latin typeface="Adobe Garamond Pro Bold" panose="02020702060506020403" pitchFamily="18" charset="0"/>
            </a:endParaRPr>
          </a:p>
          <a:p>
            <a:endParaRPr lang="pt-BR" dirty="0">
              <a:latin typeface="Adobe Garamond Pro Bold" panose="02020702060506020403" pitchFamily="18" charset="0"/>
            </a:endParaRPr>
          </a:p>
          <a:p>
            <a:endParaRPr lang="pt-BR" dirty="0" smtClean="0">
              <a:latin typeface="Adobe Garamond Pro Bold" panose="02020702060506020403" pitchFamily="18" charset="0"/>
            </a:endParaRPr>
          </a:p>
          <a:p>
            <a:endParaRPr lang="pt-BR" dirty="0">
              <a:latin typeface="Adobe Garamond Pro Bold" panose="02020702060506020403" pitchFamily="18" charset="0"/>
            </a:endParaRPr>
          </a:p>
          <a:p>
            <a:pPr marL="0" indent="0">
              <a:buNone/>
            </a:pPr>
            <a:r>
              <a:rPr lang="pt-BR" dirty="0" smtClean="0">
                <a:latin typeface="Adobe Garamond Pro Bold" panose="02020702060506020403" pitchFamily="18" charset="0"/>
              </a:rPr>
              <a:t/>
            </a:r>
            <a:br>
              <a:rPr lang="pt-BR" dirty="0" smtClean="0">
                <a:latin typeface="Adobe Garamond Pro Bold" panose="02020702060506020403" pitchFamily="18" charset="0"/>
              </a:rPr>
            </a:br>
            <a:endParaRPr lang="pt-BR" dirty="0"/>
          </a:p>
        </p:txBody>
      </p:sp>
      <p:pic>
        <p:nvPicPr>
          <p:cNvPr id="8" name="Imagem 7"/>
          <p:cNvPicPr>
            <a:picLocks noChangeAspect="1"/>
          </p:cNvPicPr>
          <p:nvPr/>
        </p:nvPicPr>
        <p:blipFill>
          <a:blip r:embed="rId2"/>
          <a:stretch>
            <a:fillRect/>
          </a:stretch>
        </p:blipFill>
        <p:spPr>
          <a:xfrm>
            <a:off x="3020329" y="1985194"/>
            <a:ext cx="6151339" cy="2969138"/>
          </a:xfrm>
          <a:prstGeom prst="rect">
            <a:avLst/>
          </a:prstGeom>
        </p:spPr>
      </p:pic>
      <p:pic>
        <p:nvPicPr>
          <p:cNvPr id="4" name="Imagem 3"/>
          <p:cNvPicPr>
            <a:picLocks noChangeAspect="1"/>
          </p:cNvPicPr>
          <p:nvPr/>
        </p:nvPicPr>
        <p:blipFill>
          <a:blip r:embed="rId3"/>
          <a:stretch>
            <a:fillRect/>
          </a:stretch>
        </p:blipFill>
        <p:spPr>
          <a:xfrm>
            <a:off x="3615340" y="5248838"/>
            <a:ext cx="4768806" cy="1321332"/>
          </a:xfrm>
          <a:prstGeom prst="rect">
            <a:avLst/>
          </a:prstGeom>
        </p:spPr>
      </p:pic>
    </p:spTree>
    <p:extLst>
      <p:ext uri="{BB962C8B-B14F-4D97-AF65-F5344CB8AC3E}">
        <p14:creationId xmlns:p14="http://schemas.microsoft.com/office/powerpoint/2010/main" val="39958742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latin typeface="Adobe Garamond Pro Bold" panose="02020702060506020403" pitchFamily="18" charset="0"/>
              </a:rPr>
              <a:t>Associação em Paralelo (</a:t>
            </a:r>
            <a:r>
              <a:rPr lang="pt-BR" dirty="0" err="1" smtClean="0">
                <a:latin typeface="Adobe Garamond Pro Bold" panose="02020702060506020403" pitchFamily="18" charset="0"/>
              </a:rPr>
              <a:t>ddp</a:t>
            </a:r>
            <a:r>
              <a:rPr lang="pt-BR" dirty="0" smtClean="0">
                <a:latin typeface="Adobe Garamond Pro Bold" panose="02020702060506020403" pitchFamily="18" charset="0"/>
              </a:rPr>
              <a:t>)</a:t>
            </a:r>
            <a:endParaRPr lang="pt-BR" dirty="0"/>
          </a:p>
        </p:txBody>
      </p:sp>
      <p:sp>
        <p:nvSpPr>
          <p:cNvPr id="3" name="Espaço Reservado para Conteúdo 2"/>
          <p:cNvSpPr>
            <a:spLocks noGrp="1"/>
          </p:cNvSpPr>
          <p:nvPr>
            <p:ph idx="1"/>
          </p:nvPr>
        </p:nvSpPr>
        <p:spPr>
          <a:xfrm>
            <a:off x="838200" y="1519707"/>
            <a:ext cx="10515600" cy="4657256"/>
          </a:xfrm>
        </p:spPr>
        <p:txBody>
          <a:bodyPr/>
          <a:lstStyle/>
          <a:p>
            <a:r>
              <a:rPr lang="pt-BR" dirty="0" smtClean="0">
                <a:latin typeface="Adobe Garamond Pro Bold" panose="02020702060506020403" pitchFamily="18" charset="0"/>
              </a:rPr>
              <a:t>A tensão (</a:t>
            </a:r>
            <a:r>
              <a:rPr lang="pt-BR" dirty="0" err="1" smtClean="0">
                <a:latin typeface="Adobe Garamond Pro Bold" panose="02020702060506020403" pitchFamily="18" charset="0"/>
              </a:rPr>
              <a:t>ddp</a:t>
            </a:r>
            <a:r>
              <a:rPr lang="pt-BR" dirty="0" smtClean="0">
                <a:latin typeface="Adobe Garamond Pro Bold" panose="02020702060506020403" pitchFamily="18" charset="0"/>
              </a:rPr>
              <a:t>) é a mesma para todos os resistores.</a:t>
            </a:r>
          </a:p>
        </p:txBody>
      </p:sp>
      <p:pic>
        <p:nvPicPr>
          <p:cNvPr id="6" name="Imagem 5"/>
          <p:cNvPicPr>
            <a:picLocks noChangeAspect="1"/>
          </p:cNvPicPr>
          <p:nvPr/>
        </p:nvPicPr>
        <p:blipFill>
          <a:blip r:embed="rId2"/>
          <a:stretch>
            <a:fillRect/>
          </a:stretch>
        </p:blipFill>
        <p:spPr>
          <a:xfrm>
            <a:off x="2866118" y="2360533"/>
            <a:ext cx="5646818" cy="2621299"/>
          </a:xfrm>
          <a:prstGeom prst="rect">
            <a:avLst/>
          </a:prstGeom>
        </p:spPr>
      </p:pic>
      <p:pic>
        <p:nvPicPr>
          <p:cNvPr id="7" name="Imagem 6"/>
          <p:cNvPicPr>
            <a:picLocks noChangeAspect="1"/>
          </p:cNvPicPr>
          <p:nvPr/>
        </p:nvPicPr>
        <p:blipFill>
          <a:blip r:embed="rId3"/>
          <a:stretch>
            <a:fillRect/>
          </a:stretch>
        </p:blipFill>
        <p:spPr>
          <a:xfrm>
            <a:off x="3306248" y="5293217"/>
            <a:ext cx="4935488" cy="1227853"/>
          </a:xfrm>
          <a:prstGeom prst="rect">
            <a:avLst/>
          </a:prstGeom>
        </p:spPr>
      </p:pic>
    </p:spTree>
    <p:extLst>
      <p:ext uri="{BB962C8B-B14F-4D97-AF65-F5344CB8AC3E}">
        <p14:creationId xmlns:p14="http://schemas.microsoft.com/office/powerpoint/2010/main" val="226707780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463639"/>
            <a:ext cx="10515600" cy="2154327"/>
          </a:xfrm>
        </p:spPr>
        <p:txBody>
          <a:bodyPr>
            <a:normAutofit/>
          </a:bodyPr>
          <a:lstStyle/>
          <a:p>
            <a:pPr algn="ctr"/>
            <a:r>
              <a:rPr lang="pt-BR" sz="6600" b="1" i="1" dirty="0" smtClean="0">
                <a:latin typeface="Adobe Garamond Pro Bold" panose="02020702060506020403" pitchFamily="18" charset="0"/>
                <a:ea typeface="Adobe Fan Heiti Std B" panose="020B0700000000000000" pitchFamily="34" charset="-128"/>
              </a:rPr>
              <a:t>Decoreba</a:t>
            </a:r>
            <a:endParaRPr lang="pt-BR" sz="6600" b="1" i="1" dirty="0">
              <a:latin typeface="Adobe Garamond Pro Bold" panose="02020702060506020403" pitchFamily="18" charset="0"/>
              <a:ea typeface="Adobe Fan Heiti Std B" panose="020B0700000000000000" pitchFamily="34" charset="-128"/>
            </a:endParaRP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603697" y="1027906"/>
            <a:ext cx="10984606" cy="5135979"/>
          </a:xfrm>
          <a:prstGeom prst="rect">
            <a:avLst/>
          </a:prstGeom>
        </p:spPr>
      </p:pic>
    </p:spTree>
    <p:extLst>
      <p:ext uri="{BB962C8B-B14F-4D97-AF65-F5344CB8AC3E}">
        <p14:creationId xmlns:p14="http://schemas.microsoft.com/office/powerpoint/2010/main" val="325640213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1</a:t>
            </a:r>
            <a:endParaRPr lang="pt-BR" sz="3000" dirty="0">
              <a:latin typeface="Britannic Bold" panose="020B0903060703020204" pitchFamily="34" charset="0"/>
            </a:endParaRPr>
          </a:p>
        </p:txBody>
      </p:sp>
      <p:sp>
        <p:nvSpPr>
          <p:cNvPr id="3" name="Espaço Reservado para Conteúdo 2"/>
          <p:cNvSpPr>
            <a:spLocks noGrp="1"/>
          </p:cNvSpPr>
          <p:nvPr>
            <p:ph idx="1"/>
          </p:nvPr>
        </p:nvSpPr>
        <p:spPr>
          <a:xfrm>
            <a:off x="689065" y="875213"/>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No OA “</a:t>
            </a:r>
            <a:r>
              <a:rPr lang="pt-BR" sz="2500" dirty="0" err="1">
                <a:latin typeface="Arial Narrow" panose="020B0606020202030204" pitchFamily="34" charset="0"/>
              </a:rPr>
              <a:t>Circuit</a:t>
            </a:r>
            <a:r>
              <a:rPr lang="pt-BR" sz="2500" dirty="0">
                <a:latin typeface="Arial Narrow" panose="020B0606020202030204" pitchFamily="34" charset="0"/>
              </a:rPr>
              <a:t> </a:t>
            </a:r>
            <a:r>
              <a:rPr lang="pt-BR" sz="2500" dirty="0" err="1">
                <a:latin typeface="Arial Narrow" panose="020B0606020202030204" pitchFamily="34" charset="0"/>
              </a:rPr>
              <a:t>Construction</a:t>
            </a:r>
            <a:r>
              <a:rPr lang="pt-BR" sz="2500" dirty="0">
                <a:latin typeface="Arial Narrow" panose="020B0606020202030204" pitchFamily="34" charset="0"/>
              </a:rPr>
              <a:t> Kit: DC (HTML5</a:t>
            </a:r>
            <a:r>
              <a:rPr lang="pt-BR" sz="2500" dirty="0" smtClean="0">
                <a:latin typeface="Arial Narrow" panose="020B0606020202030204" pitchFamily="34" charset="0"/>
              </a:rPr>
              <a:t>)</a:t>
            </a:r>
            <a:r>
              <a:rPr lang="pt-BR" sz="2500" dirty="0" smtClean="0">
                <a:latin typeface="Arial Narrow" panose="020B0606020202030204" pitchFamily="34" charset="0"/>
                <a:cs typeface="Times New Roman" panose="02020603050405020304" pitchFamily="18" charset="0"/>
              </a:rPr>
              <a:t>” posicione o amperímetro nos pontos A, B e C, indicados na imagem abaixo e verifique quais os valores de Amperagem. Demonstre com cálculos esses valores.</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705397"/>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sz="2500" dirty="0">
              <a:latin typeface="Arial Narrow" panose="020B0606020202030204" pitchFamily="34" charset="0"/>
              <a:cs typeface="Times New Roman" panose="02020603050405020304" pitchFamily="18" charset="0"/>
            </a:endParaRPr>
          </a:p>
        </p:txBody>
      </p:sp>
      <p:pic>
        <p:nvPicPr>
          <p:cNvPr id="9" name="Imagem 8"/>
          <p:cNvPicPr>
            <a:picLocks noChangeAspect="1"/>
          </p:cNvPicPr>
          <p:nvPr/>
        </p:nvPicPr>
        <p:blipFill>
          <a:blip r:embed="rId2"/>
          <a:stretch>
            <a:fillRect/>
          </a:stretch>
        </p:blipFill>
        <p:spPr>
          <a:xfrm>
            <a:off x="1911121" y="2608916"/>
            <a:ext cx="7821116" cy="3153215"/>
          </a:xfrm>
          <a:prstGeom prst="rect">
            <a:avLst/>
          </a:prstGeom>
        </p:spPr>
      </p:pic>
    </p:spTree>
    <p:extLst>
      <p:ext uri="{BB962C8B-B14F-4D97-AF65-F5344CB8AC3E}">
        <p14:creationId xmlns:p14="http://schemas.microsoft.com/office/powerpoint/2010/main" val="6619073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2</a:t>
            </a:r>
            <a:endParaRPr lang="pt-BR" sz="3000" dirty="0">
              <a:latin typeface="Britannic Bold" panose="020B0903060703020204" pitchFamily="34" charset="0"/>
            </a:endParaRPr>
          </a:p>
        </p:txBody>
      </p:sp>
      <p:sp>
        <p:nvSpPr>
          <p:cNvPr id="3" name="Espaço Reservado para Conteúdo 2"/>
          <p:cNvSpPr>
            <a:spLocks noGrp="1"/>
          </p:cNvSpPr>
          <p:nvPr>
            <p:ph idx="1"/>
          </p:nvPr>
        </p:nvSpPr>
        <p:spPr>
          <a:xfrm>
            <a:off x="689065" y="875213"/>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A imagem abaixo mostra um circuito com resistores associados de forma mista. Determine o valor da resistência equivalente e da intensidade da corrente que passa pelo condutor em um ponto próximo à bateria.</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705397"/>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sz="2500" dirty="0">
              <a:latin typeface="Arial Narrow" panose="020B0606020202030204" pitchFamily="34" charset="0"/>
              <a:cs typeface="Times New Roman" panose="02020603050405020304" pitchFamily="18" charset="0"/>
            </a:endParaRPr>
          </a:p>
        </p:txBody>
      </p:sp>
      <p:pic>
        <p:nvPicPr>
          <p:cNvPr id="10" name="Imagem 9"/>
          <p:cNvPicPr>
            <a:picLocks noChangeAspect="1"/>
          </p:cNvPicPr>
          <p:nvPr/>
        </p:nvPicPr>
        <p:blipFill>
          <a:blip r:embed="rId2"/>
          <a:stretch>
            <a:fillRect/>
          </a:stretch>
        </p:blipFill>
        <p:spPr>
          <a:xfrm>
            <a:off x="2033019" y="2285021"/>
            <a:ext cx="8125959" cy="3477110"/>
          </a:xfrm>
          <a:prstGeom prst="rect">
            <a:avLst/>
          </a:prstGeom>
        </p:spPr>
      </p:pic>
    </p:spTree>
    <p:extLst>
      <p:ext uri="{BB962C8B-B14F-4D97-AF65-F5344CB8AC3E}">
        <p14:creationId xmlns:p14="http://schemas.microsoft.com/office/powerpoint/2010/main" val="279254034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3</a:t>
            </a:r>
            <a:endParaRPr lang="pt-BR" sz="3000" dirty="0">
              <a:latin typeface="Britannic Bold" panose="020B0903060703020204" pitchFamily="34" charset="0"/>
            </a:endParaRPr>
          </a:p>
        </p:txBody>
      </p:sp>
      <p:sp>
        <p:nvSpPr>
          <p:cNvPr id="3" name="Espaço Reservado para Conteúdo 2"/>
          <p:cNvSpPr>
            <a:spLocks noGrp="1"/>
          </p:cNvSpPr>
          <p:nvPr>
            <p:ph idx="1"/>
          </p:nvPr>
        </p:nvSpPr>
        <p:spPr>
          <a:xfrm>
            <a:off x="689065" y="875213"/>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No circuito abaixo, quanto marcará o voltímetro quando colocarmos o </a:t>
            </a:r>
            <a:r>
              <a:rPr lang="pt-BR" sz="2500" dirty="0">
                <a:latin typeface="Arial Narrow" panose="020B0606020202030204" pitchFamily="34" charset="0"/>
                <a:cs typeface="Times New Roman" panose="02020603050405020304" pitchFamily="18" charset="0"/>
              </a:rPr>
              <a:t>eletrodo </a:t>
            </a:r>
            <a:r>
              <a:rPr lang="pt-BR" sz="2500" dirty="0" smtClean="0">
                <a:latin typeface="Arial Narrow" panose="020B0606020202030204" pitchFamily="34" charset="0"/>
                <a:cs typeface="Times New Roman" panose="02020603050405020304" pitchFamily="18" charset="0"/>
              </a:rPr>
              <a:t>preto, respectivamente, nos pontos A, B, C, D, E </a:t>
            </a:r>
            <a:r>
              <a:rPr lang="pt-BR" sz="2500" dirty="0" err="1" smtClean="0">
                <a:latin typeface="Arial Narrow" panose="020B0606020202030204" pitchFamily="34" charset="0"/>
                <a:cs typeface="Times New Roman" panose="02020603050405020304" pitchFamily="18" charset="0"/>
              </a:rPr>
              <a:t>e</a:t>
            </a:r>
            <a:r>
              <a:rPr lang="pt-BR" sz="2500" dirty="0" smtClean="0">
                <a:latin typeface="Arial Narrow" panose="020B0606020202030204" pitchFamily="34" charset="0"/>
                <a:cs typeface="Times New Roman" panose="02020603050405020304" pitchFamily="18" charset="0"/>
              </a:rPr>
              <a:t> F (mantendo o eletrodo laranja no local indicado na imagem abaixo)? Explique.</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705397"/>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sz="2500" dirty="0">
              <a:latin typeface="Arial Narrow" panose="020B0606020202030204" pitchFamily="34" charset="0"/>
              <a:cs typeface="Times New Roman" panose="02020603050405020304" pitchFamily="18" charset="0"/>
            </a:endParaRPr>
          </a:p>
        </p:txBody>
      </p:sp>
      <p:pic>
        <p:nvPicPr>
          <p:cNvPr id="9" name="Imagem 8"/>
          <p:cNvPicPr>
            <a:picLocks noChangeAspect="1"/>
          </p:cNvPicPr>
          <p:nvPr/>
        </p:nvPicPr>
        <p:blipFill>
          <a:blip r:embed="rId2"/>
          <a:stretch>
            <a:fillRect/>
          </a:stretch>
        </p:blipFill>
        <p:spPr>
          <a:xfrm>
            <a:off x="2022345" y="2111928"/>
            <a:ext cx="8009929" cy="4314998"/>
          </a:xfrm>
          <a:prstGeom prst="rect">
            <a:avLst/>
          </a:prstGeom>
        </p:spPr>
      </p:pic>
    </p:spTree>
    <p:extLst>
      <p:ext uri="{BB962C8B-B14F-4D97-AF65-F5344CB8AC3E}">
        <p14:creationId xmlns:p14="http://schemas.microsoft.com/office/powerpoint/2010/main" val="22491377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4</a:t>
            </a:r>
            <a:endParaRPr lang="pt-BR" sz="3000" dirty="0">
              <a:latin typeface="Britannic Bold" panose="020B0903060703020204" pitchFamily="34" charset="0"/>
            </a:endParaRPr>
          </a:p>
        </p:txBody>
      </p:sp>
      <p:sp>
        <p:nvSpPr>
          <p:cNvPr id="3" name="Espaço Reservado para Conteúdo 2"/>
          <p:cNvSpPr>
            <a:spLocks noGrp="1"/>
          </p:cNvSpPr>
          <p:nvPr>
            <p:ph idx="1"/>
          </p:nvPr>
        </p:nvSpPr>
        <p:spPr>
          <a:xfrm>
            <a:off x="689065" y="875213"/>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O que acontecerá com a lâmpada se mudarmos a chave do capacitor de A para B? Explique. </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705397"/>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sz="2500" dirty="0">
              <a:latin typeface="Arial Narrow" panose="020B0606020202030204" pitchFamily="34" charset="0"/>
              <a:cs typeface="Times New Roman" panose="02020603050405020304" pitchFamily="18" charset="0"/>
            </a:endParaRPr>
          </a:p>
        </p:txBody>
      </p:sp>
      <p:pic>
        <p:nvPicPr>
          <p:cNvPr id="5" name="Imagem 4"/>
          <p:cNvPicPr>
            <a:picLocks noChangeAspect="1"/>
          </p:cNvPicPr>
          <p:nvPr/>
        </p:nvPicPr>
        <p:blipFill>
          <a:blip r:embed="rId2"/>
          <a:stretch>
            <a:fillRect/>
          </a:stretch>
        </p:blipFill>
        <p:spPr>
          <a:xfrm>
            <a:off x="3499552" y="1750425"/>
            <a:ext cx="5192894" cy="4680388"/>
          </a:xfrm>
          <a:prstGeom prst="rect">
            <a:avLst/>
          </a:prstGeom>
        </p:spPr>
      </p:pic>
    </p:spTree>
    <p:extLst>
      <p:ext uri="{BB962C8B-B14F-4D97-AF65-F5344CB8AC3E}">
        <p14:creationId xmlns:p14="http://schemas.microsoft.com/office/powerpoint/2010/main" val="259102285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4</a:t>
            </a:r>
            <a:endParaRPr lang="pt-BR" sz="3000" dirty="0">
              <a:latin typeface="Britannic Bold" panose="020B0903060703020204" pitchFamily="34" charset="0"/>
            </a:endParaRPr>
          </a:p>
        </p:txBody>
      </p:sp>
      <p:sp>
        <p:nvSpPr>
          <p:cNvPr id="3" name="Espaço Reservado para Conteúdo 2"/>
          <p:cNvSpPr>
            <a:spLocks noGrp="1"/>
          </p:cNvSpPr>
          <p:nvPr>
            <p:ph idx="1"/>
          </p:nvPr>
        </p:nvSpPr>
        <p:spPr>
          <a:xfrm>
            <a:off x="689065" y="875213"/>
            <a:ext cx="10813869" cy="4351338"/>
          </a:xfrm>
        </p:spPr>
        <p:txBody>
          <a:bodyPr>
            <a:normAutofit/>
          </a:bodyPr>
          <a:lstStyle/>
          <a:p>
            <a:pPr marL="0" indent="0">
              <a:buNone/>
            </a:pPr>
            <a:r>
              <a:rPr lang="pt-BR" sz="2500" dirty="0">
                <a:latin typeface="Arial Narrow" panose="020B0606020202030204" pitchFamily="34" charset="0"/>
                <a:cs typeface="Times New Roman" panose="02020603050405020304" pitchFamily="18" charset="0"/>
              </a:rPr>
              <a:t>As imagens abaixo mostram dois </a:t>
            </a:r>
            <a:r>
              <a:rPr lang="pt-BR" sz="2500" dirty="0" smtClean="0">
                <a:latin typeface="Arial Narrow" panose="020B0606020202030204" pitchFamily="34" charset="0"/>
                <a:cs typeface="Times New Roman" panose="02020603050405020304" pitchFamily="18" charset="0"/>
              </a:rPr>
              <a:t>circuitos distintos (um misto e um em série) com diferentes resistores. Demonstre com cálculos por que a intensidade da corrente é igual nos dois casos.</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705397"/>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sz="2500" dirty="0">
              <a:latin typeface="Arial Narrow" panose="020B0606020202030204" pitchFamily="34" charset="0"/>
              <a:cs typeface="Times New Roman" panose="02020603050405020304" pitchFamily="18" charset="0"/>
            </a:endParaRPr>
          </a:p>
        </p:txBody>
      </p:sp>
      <p:pic>
        <p:nvPicPr>
          <p:cNvPr id="12" name="Imagem 11"/>
          <p:cNvPicPr>
            <a:picLocks noChangeAspect="1"/>
          </p:cNvPicPr>
          <p:nvPr/>
        </p:nvPicPr>
        <p:blipFill>
          <a:blip r:embed="rId2"/>
          <a:stretch>
            <a:fillRect/>
          </a:stretch>
        </p:blipFill>
        <p:spPr>
          <a:xfrm>
            <a:off x="1164851" y="2527641"/>
            <a:ext cx="4715533" cy="3334215"/>
          </a:xfrm>
          <a:prstGeom prst="rect">
            <a:avLst/>
          </a:prstGeom>
        </p:spPr>
      </p:pic>
      <p:pic>
        <p:nvPicPr>
          <p:cNvPr id="13" name="Imagem 12"/>
          <p:cNvPicPr>
            <a:picLocks noChangeAspect="1"/>
          </p:cNvPicPr>
          <p:nvPr/>
        </p:nvPicPr>
        <p:blipFill>
          <a:blip r:embed="rId3"/>
          <a:stretch>
            <a:fillRect/>
          </a:stretch>
        </p:blipFill>
        <p:spPr>
          <a:xfrm>
            <a:off x="6850141" y="2527641"/>
            <a:ext cx="3352843" cy="3334215"/>
          </a:xfrm>
          <a:prstGeom prst="rect">
            <a:avLst/>
          </a:prstGeom>
        </p:spPr>
      </p:pic>
    </p:spTree>
    <p:extLst>
      <p:ext uri="{BB962C8B-B14F-4D97-AF65-F5344CB8AC3E}">
        <p14:creationId xmlns:p14="http://schemas.microsoft.com/office/powerpoint/2010/main" val="40500591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04758" y="0"/>
            <a:ext cx="9496697" cy="1763486"/>
          </a:xfrm>
        </p:spPr>
        <p:txBody>
          <a:bodyPr>
            <a:normAutofit/>
          </a:bodyPr>
          <a:lstStyle/>
          <a:p>
            <a:r>
              <a:rPr lang="pt-BR" sz="3200" b="1" dirty="0" smtClean="0">
                <a:latin typeface="Berlin Sans FB Demi" panose="020E0802020502020306" pitchFamily="34" charset="0"/>
              </a:rPr>
              <a:t>Atividade </a:t>
            </a:r>
            <a:r>
              <a:rPr lang="pt-BR" sz="3200" b="1" dirty="0" err="1" smtClean="0">
                <a:latin typeface="Berlin Sans FB Demi" panose="020E0802020502020306" pitchFamily="34" charset="0"/>
              </a:rPr>
              <a:t>PHet</a:t>
            </a:r>
            <a:r>
              <a:rPr lang="pt-BR" sz="3200" b="1" dirty="0" smtClean="0">
                <a:latin typeface="Berlin Sans FB Demi" panose="020E0802020502020306" pitchFamily="34" charset="0"/>
              </a:rPr>
              <a:t/>
            </a:r>
            <a:br>
              <a:rPr lang="pt-BR" sz="3200" b="1" dirty="0" smtClean="0">
                <a:latin typeface="Berlin Sans FB Demi" panose="020E0802020502020306" pitchFamily="34" charset="0"/>
              </a:rPr>
            </a:br>
            <a:r>
              <a:rPr lang="pt-BR" sz="3200" b="1" dirty="0" smtClean="0">
                <a:latin typeface="Berlin Sans FB Demi" panose="020E0802020502020306" pitchFamily="34" charset="0"/>
              </a:rPr>
              <a:t>sobre a Lei de Coulomb utilizando o </a:t>
            </a:r>
            <a:br>
              <a:rPr lang="pt-BR" sz="3200" b="1" dirty="0" smtClean="0">
                <a:latin typeface="Berlin Sans FB Demi" panose="020E0802020502020306" pitchFamily="34" charset="0"/>
              </a:rPr>
            </a:br>
            <a:r>
              <a:rPr lang="pt-BR" sz="3200" b="1" dirty="0" smtClean="0">
                <a:latin typeface="Berlin Sans FB Demi" panose="020E0802020502020306" pitchFamily="34" charset="0"/>
              </a:rPr>
              <a:t>OA “Charges </a:t>
            </a:r>
            <a:r>
              <a:rPr lang="pt-BR" sz="3200" b="1" dirty="0" err="1" smtClean="0">
                <a:latin typeface="Berlin Sans FB Demi" panose="020E0802020502020306" pitchFamily="34" charset="0"/>
              </a:rPr>
              <a:t>and</a:t>
            </a:r>
            <a:r>
              <a:rPr lang="pt-BR" sz="3200" b="1" dirty="0" smtClean="0">
                <a:latin typeface="Berlin Sans FB Demi" panose="020E0802020502020306" pitchFamily="34" charset="0"/>
              </a:rPr>
              <a:t> </a:t>
            </a:r>
            <a:r>
              <a:rPr lang="pt-BR" sz="3200" b="1" dirty="0" err="1" smtClean="0">
                <a:latin typeface="Berlin Sans FB Demi" panose="020E0802020502020306" pitchFamily="34" charset="0"/>
              </a:rPr>
              <a:t>Field</a:t>
            </a:r>
            <a:r>
              <a:rPr lang="pt-BR" sz="3200" b="1" dirty="0" err="1">
                <a:latin typeface="Berlin Sans FB Demi" panose="020E0802020502020306" pitchFamily="34" charset="0"/>
              </a:rPr>
              <a:t>s</a:t>
            </a:r>
            <a:r>
              <a:rPr lang="pt-BR" sz="3200" b="1" dirty="0" smtClean="0">
                <a:latin typeface="Berlin Sans FB Demi" panose="020E0802020502020306" pitchFamily="34" charset="0"/>
              </a:rPr>
              <a:t> (HTML5)”</a:t>
            </a:r>
            <a:endParaRPr lang="pt-BR" sz="3200" b="1" dirty="0">
              <a:latin typeface="Berlin Sans FB Demi" panose="020E0802020502020306" pitchFamily="34" charset="0"/>
            </a:endParaRPr>
          </a:p>
        </p:txBody>
      </p:sp>
      <p:sp>
        <p:nvSpPr>
          <p:cNvPr id="3" name="Subtítulo 2"/>
          <p:cNvSpPr>
            <a:spLocks noGrp="1"/>
          </p:cNvSpPr>
          <p:nvPr>
            <p:ph type="subTitle" idx="1"/>
          </p:nvPr>
        </p:nvSpPr>
        <p:spPr>
          <a:xfrm>
            <a:off x="570410" y="5655243"/>
            <a:ext cx="9432501" cy="1655762"/>
          </a:xfrm>
        </p:spPr>
        <p:txBody>
          <a:bodyPr/>
          <a:lstStyle/>
          <a:p>
            <a:r>
              <a:rPr lang="pt-BR" b="1" dirty="0"/>
              <a:t>Disponível </a:t>
            </a:r>
            <a:r>
              <a:rPr lang="pt-BR" b="1" dirty="0" smtClean="0"/>
              <a:t>em</a:t>
            </a:r>
            <a:r>
              <a:rPr lang="pt-BR" b="1" dirty="0"/>
              <a:t>: </a:t>
            </a:r>
            <a:r>
              <a:rPr lang="pt-BR" b="1" dirty="0">
                <a:hlinkClick r:id="rId2"/>
              </a:rPr>
              <a:t>https://</a:t>
            </a:r>
            <a:r>
              <a:rPr lang="pt-BR" b="1" dirty="0" smtClean="0">
                <a:hlinkClick r:id="rId2"/>
              </a:rPr>
              <a:t>phet.colorado.edu/sims/html/charges-and-fields/latest/charges-and-fields_en.html</a:t>
            </a:r>
            <a:endParaRPr lang="pt-BR" b="1" dirty="0" smtClean="0"/>
          </a:p>
          <a:p>
            <a:endParaRPr lang="pt-BR" b="1" dirty="0" smtClean="0"/>
          </a:p>
          <a:p>
            <a:endParaRPr lang="pt-BR" b="1" dirty="0" smtClean="0"/>
          </a:p>
          <a:p>
            <a:endParaRPr lang="pt-BR" dirty="0"/>
          </a:p>
        </p:txBody>
      </p:sp>
      <p:pic>
        <p:nvPicPr>
          <p:cNvPr id="5" name="Imagem 4"/>
          <p:cNvPicPr>
            <a:picLocks noChangeAspect="1"/>
          </p:cNvPicPr>
          <p:nvPr/>
        </p:nvPicPr>
        <p:blipFill>
          <a:blip r:embed="rId3"/>
          <a:stretch>
            <a:fillRect/>
          </a:stretch>
        </p:blipFill>
        <p:spPr>
          <a:xfrm>
            <a:off x="1" y="99990"/>
            <a:ext cx="1840122" cy="1558993"/>
          </a:xfrm>
          <a:prstGeom prst="rect">
            <a:avLst/>
          </a:prstGeom>
        </p:spPr>
      </p:pic>
      <p:pic>
        <p:nvPicPr>
          <p:cNvPr id="6" name="Imagem 5"/>
          <p:cNvPicPr>
            <a:picLocks noChangeAspect="1"/>
          </p:cNvPicPr>
          <p:nvPr/>
        </p:nvPicPr>
        <p:blipFill>
          <a:blip r:embed="rId4"/>
          <a:stretch>
            <a:fillRect/>
          </a:stretch>
        </p:blipFill>
        <p:spPr>
          <a:xfrm>
            <a:off x="10002911" y="5623073"/>
            <a:ext cx="2037642" cy="1095380"/>
          </a:xfrm>
          <a:prstGeom prst="rect">
            <a:avLst/>
          </a:prstGeom>
        </p:spPr>
      </p:pic>
      <p:pic>
        <p:nvPicPr>
          <p:cNvPr id="9" name="Imagem 8"/>
          <p:cNvPicPr>
            <a:picLocks noChangeAspect="1"/>
          </p:cNvPicPr>
          <p:nvPr/>
        </p:nvPicPr>
        <p:blipFill>
          <a:blip r:embed="rId5"/>
          <a:stretch>
            <a:fillRect/>
          </a:stretch>
        </p:blipFill>
        <p:spPr>
          <a:xfrm>
            <a:off x="2830694" y="1895919"/>
            <a:ext cx="7044827" cy="3594721"/>
          </a:xfrm>
          <a:prstGeom prst="rect">
            <a:avLst/>
          </a:prstGeom>
        </p:spPr>
      </p:pic>
    </p:spTree>
    <p:extLst>
      <p:ext uri="{BB962C8B-B14F-4D97-AF65-F5344CB8AC3E}">
        <p14:creationId xmlns:p14="http://schemas.microsoft.com/office/powerpoint/2010/main" val="93537261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631198"/>
          </a:xfrm>
        </p:spPr>
        <p:txBody>
          <a:bodyPr>
            <a:normAutofit fontScale="90000"/>
          </a:bodyPr>
          <a:lstStyle/>
          <a:p>
            <a:pPr algn="ctr"/>
            <a:r>
              <a:rPr lang="pt-BR" b="1" dirty="0" smtClean="0">
                <a:latin typeface="Bodoni MT" panose="02070603080606020203" pitchFamily="18" charset="0"/>
              </a:rPr>
              <a:t>Carga Elétrica</a:t>
            </a:r>
            <a:endParaRPr lang="pt-BR" b="1" dirty="0">
              <a:latin typeface="Bodoni MT" panose="02070603080606020203" pitchFamily="18" charset="0"/>
            </a:endParaRPr>
          </a:p>
        </p:txBody>
      </p:sp>
      <mc:AlternateContent xmlns:mc="http://schemas.openxmlformats.org/markup-compatibility/2006" xmlns:a14="http://schemas.microsoft.com/office/drawing/2010/main">
        <mc:Choice Requires="a14">
          <p:sp>
            <p:nvSpPr>
              <p:cNvPr id="3" name="Espaço Reservado para Conteúdo 2"/>
              <p:cNvSpPr>
                <a:spLocks noGrp="1"/>
              </p:cNvSpPr>
              <p:nvPr>
                <p:ph idx="1"/>
              </p:nvPr>
            </p:nvSpPr>
            <p:spPr>
              <a:xfrm>
                <a:off x="838200" y="811369"/>
                <a:ext cx="10515600" cy="5365594"/>
              </a:xfrm>
            </p:spPr>
            <p:txBody>
              <a:bodyPr>
                <a:normAutofit/>
              </a:bodyPr>
              <a:lstStyle/>
              <a:p>
                <a:r>
                  <a:rPr lang="pt-BR" sz="2400" dirty="0" smtClean="0"/>
                  <a:t>Massas (m):</a:t>
                </a:r>
                <a:br>
                  <a:rPr lang="pt-BR" sz="2400" dirty="0" smtClean="0"/>
                </a:br>
                <a:r>
                  <a:rPr lang="pt-BR" sz="2400" dirty="0" smtClean="0"/>
                  <a:t>Nêutrons = </a:t>
                </a:r>
                <a14:m>
                  <m:oMath xmlns:m="http://schemas.openxmlformats.org/officeDocument/2006/math">
                    <m:r>
                      <a:rPr lang="pt-BR" sz="2400" i="1">
                        <a:latin typeface="Cambria Math" panose="02040503050406030204" pitchFamily="18" charset="0"/>
                      </a:rPr>
                      <m:t>1,67</m:t>
                    </m:r>
                    <m:r>
                      <a:rPr lang="pt-BR" sz="2400" b="0" i="1" smtClean="0">
                        <a:latin typeface="Cambria Math" panose="02040503050406030204" pitchFamily="18" charset="0"/>
                      </a:rPr>
                      <m:t>5</m:t>
                    </m:r>
                    <m:r>
                      <a:rPr lang="pt-BR" sz="2400" i="1">
                        <a:latin typeface="Cambria Math" panose="02040503050406030204" pitchFamily="18" charset="0"/>
                      </a:rPr>
                      <m:t>∙</m:t>
                    </m:r>
                    <m:sSup>
                      <m:sSupPr>
                        <m:ctrlPr>
                          <a:rPr lang="pt-BR" sz="2400" i="1">
                            <a:latin typeface="Cambria Math" panose="02040503050406030204" pitchFamily="18" charset="0"/>
                          </a:rPr>
                        </m:ctrlPr>
                      </m:sSupPr>
                      <m:e>
                        <m:r>
                          <a:rPr lang="pt-BR" sz="2400" i="1">
                            <a:latin typeface="Cambria Math" panose="02040503050406030204" pitchFamily="18" charset="0"/>
                          </a:rPr>
                          <m:t>10</m:t>
                        </m:r>
                      </m:e>
                      <m:sup>
                        <m:r>
                          <a:rPr lang="pt-BR" sz="2400" i="1">
                            <a:latin typeface="Cambria Math" panose="02040503050406030204" pitchFamily="18" charset="0"/>
                          </a:rPr>
                          <m:t>−27</m:t>
                        </m:r>
                      </m:sup>
                    </m:sSup>
                    <m:r>
                      <a:rPr lang="pt-BR" sz="2400" i="1">
                        <a:latin typeface="Cambria Math" panose="02040503050406030204" pitchFamily="18" charset="0"/>
                      </a:rPr>
                      <m:t>𝑘𝑔</m:t>
                    </m:r>
                    <m:r>
                      <a:rPr lang="pt-BR" sz="2400" i="1">
                        <a:latin typeface="Cambria Math" panose="02040503050406030204" pitchFamily="18" charset="0"/>
                      </a:rPr>
                      <m:t>.</m:t>
                    </m:r>
                  </m:oMath>
                </a14:m>
                <a:r>
                  <a:rPr lang="pt-BR" sz="2400" dirty="0" smtClean="0"/>
                  <a:t/>
                </a:r>
                <a:br>
                  <a:rPr lang="pt-BR" sz="2400" dirty="0" smtClean="0"/>
                </a:br>
                <a:r>
                  <a:rPr lang="pt-BR" sz="2400" dirty="0" smtClean="0"/>
                  <a:t>Prótons = </a:t>
                </a:r>
                <a14:m>
                  <m:oMath xmlns:m="http://schemas.openxmlformats.org/officeDocument/2006/math">
                    <m:r>
                      <a:rPr lang="pt-BR" sz="2400" b="0" i="1" smtClean="0">
                        <a:latin typeface="Cambria Math" panose="02040503050406030204" pitchFamily="18" charset="0"/>
                      </a:rPr>
                      <m:t>1,673∙</m:t>
                    </m:r>
                    <m:sSup>
                      <m:sSupPr>
                        <m:ctrlPr>
                          <a:rPr lang="pt-BR" sz="2400" b="0" i="1" smtClean="0">
                            <a:latin typeface="Cambria Math" panose="02040503050406030204" pitchFamily="18" charset="0"/>
                          </a:rPr>
                        </m:ctrlPr>
                      </m:sSupPr>
                      <m:e>
                        <m:r>
                          <a:rPr lang="pt-BR" sz="2400" b="0" i="1" smtClean="0">
                            <a:latin typeface="Cambria Math" panose="02040503050406030204" pitchFamily="18" charset="0"/>
                          </a:rPr>
                          <m:t>10</m:t>
                        </m:r>
                      </m:e>
                      <m:sup>
                        <m:r>
                          <a:rPr lang="pt-BR" sz="2400" b="0" i="1" smtClean="0">
                            <a:latin typeface="Cambria Math" panose="02040503050406030204" pitchFamily="18" charset="0"/>
                          </a:rPr>
                          <m:t>−27</m:t>
                        </m:r>
                      </m:sup>
                    </m:sSup>
                    <m:r>
                      <a:rPr lang="pt-BR" sz="2400" b="0" i="1" smtClean="0">
                        <a:latin typeface="Cambria Math" panose="02040503050406030204" pitchFamily="18" charset="0"/>
                      </a:rPr>
                      <m:t>𝑘𝑔</m:t>
                    </m:r>
                    <m:r>
                      <a:rPr lang="pt-BR" sz="2400" b="0" i="1" smtClean="0">
                        <a:latin typeface="Cambria Math" panose="02040503050406030204" pitchFamily="18" charset="0"/>
                      </a:rPr>
                      <m:t>.</m:t>
                    </m:r>
                  </m:oMath>
                </a14:m>
                <a:r>
                  <a:rPr lang="pt-BR" sz="2400" dirty="0" smtClean="0"/>
                  <a:t/>
                </a:r>
                <a:br>
                  <a:rPr lang="pt-BR" sz="2400" dirty="0" smtClean="0"/>
                </a:br>
                <a:r>
                  <a:rPr lang="pt-BR" sz="2400" dirty="0" smtClean="0"/>
                  <a:t>Elétron = 9,11</a:t>
                </a:r>
                <a14:m>
                  <m:oMath xmlns:m="http://schemas.openxmlformats.org/officeDocument/2006/math">
                    <m:r>
                      <a:rPr lang="pt-BR" sz="2400" i="1">
                        <a:latin typeface="Cambria Math" panose="02040503050406030204" pitchFamily="18" charset="0"/>
                      </a:rPr>
                      <m:t>∙</m:t>
                    </m:r>
                    <m:sSup>
                      <m:sSupPr>
                        <m:ctrlPr>
                          <a:rPr lang="pt-BR" sz="2400" i="1">
                            <a:latin typeface="Cambria Math" panose="02040503050406030204" pitchFamily="18" charset="0"/>
                          </a:rPr>
                        </m:ctrlPr>
                      </m:sSupPr>
                      <m:e>
                        <m:r>
                          <a:rPr lang="pt-BR" sz="2400" i="1">
                            <a:latin typeface="Cambria Math" panose="02040503050406030204" pitchFamily="18" charset="0"/>
                          </a:rPr>
                          <m:t>10</m:t>
                        </m:r>
                      </m:e>
                      <m:sup>
                        <m:r>
                          <a:rPr lang="pt-BR" sz="2400" i="1">
                            <a:latin typeface="Cambria Math" panose="02040503050406030204" pitchFamily="18" charset="0"/>
                          </a:rPr>
                          <m:t>−</m:t>
                        </m:r>
                        <m:r>
                          <a:rPr lang="pt-BR" sz="2400" b="0" i="1" smtClean="0">
                            <a:latin typeface="Cambria Math" panose="02040503050406030204" pitchFamily="18" charset="0"/>
                          </a:rPr>
                          <m:t>31</m:t>
                        </m:r>
                      </m:sup>
                    </m:sSup>
                    <m:r>
                      <a:rPr lang="pt-BR" sz="2400" i="1">
                        <a:latin typeface="Cambria Math" panose="02040503050406030204" pitchFamily="18" charset="0"/>
                      </a:rPr>
                      <m:t>𝑘𝑔</m:t>
                    </m:r>
                  </m:oMath>
                </a14:m>
                <a:r>
                  <a:rPr lang="pt-BR" sz="2400" dirty="0" smtClean="0"/>
                  <a:t>.</a:t>
                </a:r>
              </a:p>
              <a:p>
                <a:r>
                  <a:rPr lang="pt-BR" dirty="0" smtClean="0">
                    <a:solidFill>
                      <a:schemeClr val="accent1">
                        <a:lumMod val="75000"/>
                      </a:schemeClr>
                    </a:solidFill>
                  </a:rPr>
                  <a:t>Carga Elétrica (Q):</a:t>
                </a:r>
                <a:br>
                  <a:rPr lang="pt-BR" dirty="0" smtClean="0">
                    <a:solidFill>
                      <a:schemeClr val="accent1">
                        <a:lumMod val="75000"/>
                      </a:schemeClr>
                    </a:solidFill>
                  </a:rPr>
                </a:br>
                <a:r>
                  <a:rPr lang="pt-BR" dirty="0" smtClean="0">
                    <a:solidFill>
                      <a:schemeClr val="accent1">
                        <a:lumMod val="75000"/>
                      </a:schemeClr>
                    </a:solidFill>
                  </a:rPr>
                  <a:t>Elementar (e) = </a:t>
                </a:r>
                <a14:m>
                  <m:oMath xmlns:m="http://schemas.openxmlformats.org/officeDocument/2006/math">
                    <m:r>
                      <a:rPr lang="pt-BR" i="1">
                        <a:solidFill>
                          <a:schemeClr val="accent1">
                            <a:lumMod val="75000"/>
                          </a:schemeClr>
                        </a:solidFill>
                        <a:latin typeface="Cambria Math" panose="02040503050406030204" pitchFamily="18" charset="0"/>
                      </a:rPr>
                      <m:t>1,</m:t>
                    </m:r>
                    <m:r>
                      <a:rPr lang="pt-BR" b="0" i="1" smtClean="0">
                        <a:solidFill>
                          <a:schemeClr val="accent1">
                            <a:lumMod val="75000"/>
                          </a:schemeClr>
                        </a:solidFill>
                        <a:latin typeface="Cambria Math" panose="02040503050406030204" pitchFamily="18" charset="0"/>
                      </a:rPr>
                      <m:t>6</m:t>
                    </m:r>
                    <m:r>
                      <a:rPr lang="pt-BR" i="1">
                        <a:solidFill>
                          <a:schemeClr val="accent1">
                            <a:lumMod val="75000"/>
                          </a:schemeClr>
                        </a:solidFill>
                        <a:latin typeface="Cambria Math" panose="02040503050406030204" pitchFamily="18" charset="0"/>
                      </a:rPr>
                      <m:t>∙</m:t>
                    </m:r>
                    <m:sSup>
                      <m:sSupPr>
                        <m:ctrlPr>
                          <a:rPr lang="pt-BR" i="1">
                            <a:solidFill>
                              <a:schemeClr val="accent1">
                                <a:lumMod val="75000"/>
                              </a:schemeClr>
                            </a:solidFill>
                            <a:latin typeface="Cambria Math" panose="02040503050406030204" pitchFamily="18" charset="0"/>
                          </a:rPr>
                        </m:ctrlPr>
                      </m:sSupPr>
                      <m:e>
                        <m:r>
                          <a:rPr lang="pt-BR" i="1">
                            <a:solidFill>
                              <a:schemeClr val="accent1">
                                <a:lumMod val="75000"/>
                              </a:schemeClr>
                            </a:solidFill>
                            <a:latin typeface="Cambria Math" panose="02040503050406030204" pitchFamily="18" charset="0"/>
                          </a:rPr>
                          <m:t>10</m:t>
                        </m:r>
                      </m:e>
                      <m:sup>
                        <m:r>
                          <a:rPr lang="pt-BR" i="1">
                            <a:solidFill>
                              <a:schemeClr val="accent1">
                                <a:lumMod val="75000"/>
                              </a:schemeClr>
                            </a:solidFill>
                            <a:latin typeface="Cambria Math" panose="02040503050406030204" pitchFamily="18" charset="0"/>
                          </a:rPr>
                          <m:t>−</m:t>
                        </m:r>
                        <m:r>
                          <a:rPr lang="pt-BR" b="0" i="1" smtClean="0">
                            <a:solidFill>
                              <a:schemeClr val="accent1">
                                <a:lumMod val="75000"/>
                              </a:schemeClr>
                            </a:solidFill>
                            <a:latin typeface="Cambria Math" panose="02040503050406030204" pitchFamily="18" charset="0"/>
                          </a:rPr>
                          <m:t>19</m:t>
                        </m:r>
                      </m:sup>
                    </m:sSup>
                    <m:r>
                      <a:rPr lang="pt-BR" b="0" i="1" smtClean="0">
                        <a:solidFill>
                          <a:schemeClr val="accent1">
                            <a:lumMod val="75000"/>
                          </a:schemeClr>
                        </a:solidFill>
                        <a:latin typeface="Cambria Math" panose="02040503050406030204" pitchFamily="18" charset="0"/>
                      </a:rPr>
                      <m:t>𝐶</m:t>
                    </m:r>
                    <m:r>
                      <a:rPr lang="pt-BR" i="1">
                        <a:solidFill>
                          <a:schemeClr val="accent1">
                            <a:lumMod val="75000"/>
                          </a:schemeClr>
                        </a:solidFill>
                        <a:latin typeface="Cambria Math" panose="02040503050406030204" pitchFamily="18" charset="0"/>
                      </a:rPr>
                      <m:t>.</m:t>
                    </m:r>
                  </m:oMath>
                </a14:m>
                <a:r>
                  <a:rPr lang="pt-BR" i="1" dirty="0" smtClean="0">
                    <a:solidFill>
                      <a:schemeClr val="accent1">
                        <a:lumMod val="75000"/>
                      </a:schemeClr>
                    </a:solidFill>
                    <a:latin typeface="Cambria Math" panose="02040503050406030204" pitchFamily="18" charset="0"/>
                  </a:rPr>
                  <a:t/>
                </a:r>
                <a:br>
                  <a:rPr lang="pt-BR" i="1" dirty="0" smtClean="0">
                    <a:solidFill>
                      <a:schemeClr val="accent1">
                        <a:lumMod val="75000"/>
                      </a:schemeClr>
                    </a:solidFill>
                    <a:latin typeface="Cambria Math" panose="02040503050406030204" pitchFamily="18" charset="0"/>
                  </a:rPr>
                </a:br>
                <a14:m>
                  <m:oMath xmlns:m="http://schemas.openxmlformats.org/officeDocument/2006/math">
                    <m:sSub>
                      <m:sSubPr>
                        <m:ctrlPr>
                          <a:rPr lang="pt-BR" i="1" smtClean="0">
                            <a:solidFill>
                              <a:schemeClr val="accent1">
                                <a:lumMod val="75000"/>
                              </a:schemeClr>
                            </a:solidFill>
                            <a:latin typeface="Cambria Math" panose="02040503050406030204" pitchFamily="18" charset="0"/>
                          </a:rPr>
                        </m:ctrlPr>
                      </m:sSubPr>
                      <m:e>
                        <m:r>
                          <a:rPr lang="pt-BR" b="0" i="1" smtClean="0">
                            <a:solidFill>
                              <a:schemeClr val="accent1">
                                <a:lumMod val="75000"/>
                              </a:schemeClr>
                            </a:solidFill>
                            <a:latin typeface="Cambria Math" panose="02040503050406030204" pitchFamily="18" charset="0"/>
                          </a:rPr>
                          <m:t>𝑄</m:t>
                        </m:r>
                      </m:e>
                      <m:sub>
                        <m:r>
                          <a:rPr lang="pt-BR" b="0" i="1" smtClean="0">
                            <a:solidFill>
                              <a:schemeClr val="accent1">
                                <a:lumMod val="75000"/>
                              </a:schemeClr>
                            </a:solidFill>
                            <a:latin typeface="Cambria Math" panose="02040503050406030204" pitchFamily="18" charset="0"/>
                          </a:rPr>
                          <m:t>𝑝𝑟</m:t>
                        </m:r>
                        <m:r>
                          <a:rPr lang="pt-BR" b="0" i="1" smtClean="0">
                            <a:solidFill>
                              <a:schemeClr val="accent1">
                                <a:lumMod val="75000"/>
                              </a:schemeClr>
                            </a:solidFill>
                            <a:latin typeface="Cambria Math" panose="02040503050406030204" pitchFamily="18" charset="0"/>
                          </a:rPr>
                          <m:t>ó</m:t>
                        </m:r>
                        <m:r>
                          <a:rPr lang="pt-BR" b="0" i="1" smtClean="0">
                            <a:solidFill>
                              <a:schemeClr val="accent1">
                                <a:lumMod val="75000"/>
                              </a:schemeClr>
                            </a:solidFill>
                            <a:latin typeface="Cambria Math" panose="02040503050406030204" pitchFamily="18" charset="0"/>
                          </a:rPr>
                          <m:t>𝑡𝑜𝑛</m:t>
                        </m:r>
                      </m:sub>
                    </m:sSub>
                    <m:r>
                      <a:rPr lang="pt-BR" b="0" i="1" smtClean="0">
                        <a:solidFill>
                          <a:schemeClr val="accent1">
                            <a:lumMod val="75000"/>
                          </a:schemeClr>
                        </a:solidFill>
                        <a:latin typeface="Cambria Math" panose="02040503050406030204" pitchFamily="18" charset="0"/>
                      </a:rPr>
                      <m:t>= +</m:t>
                    </m:r>
                    <m:r>
                      <a:rPr lang="pt-BR" b="0" i="1" smtClean="0">
                        <a:solidFill>
                          <a:schemeClr val="accent1">
                            <a:lumMod val="75000"/>
                          </a:schemeClr>
                        </a:solidFill>
                        <a:latin typeface="Cambria Math" panose="02040503050406030204" pitchFamily="18" charset="0"/>
                      </a:rPr>
                      <m:t>𝑒</m:t>
                    </m:r>
                  </m:oMath>
                </a14:m>
                <a:r>
                  <a:rPr lang="pt-BR" b="0" i="1" dirty="0" smtClean="0">
                    <a:solidFill>
                      <a:schemeClr val="accent1">
                        <a:lumMod val="75000"/>
                      </a:schemeClr>
                    </a:solidFill>
                    <a:latin typeface="Cambria Math" panose="02040503050406030204" pitchFamily="18" charset="0"/>
                  </a:rPr>
                  <a:t>.</a:t>
                </a:r>
                <a:br>
                  <a:rPr lang="pt-BR" b="0" i="1" dirty="0" smtClean="0">
                    <a:solidFill>
                      <a:schemeClr val="accent1">
                        <a:lumMod val="75000"/>
                      </a:schemeClr>
                    </a:solidFill>
                    <a:latin typeface="Cambria Math" panose="02040503050406030204" pitchFamily="18" charset="0"/>
                  </a:rPr>
                </a:br>
                <a14:m>
                  <m:oMath xmlns:m="http://schemas.openxmlformats.org/officeDocument/2006/math">
                    <m:sSub>
                      <m:sSubPr>
                        <m:ctrlPr>
                          <a:rPr lang="pt-BR" i="1">
                            <a:solidFill>
                              <a:schemeClr val="accent1">
                                <a:lumMod val="75000"/>
                              </a:schemeClr>
                            </a:solidFill>
                            <a:latin typeface="Cambria Math" panose="02040503050406030204" pitchFamily="18" charset="0"/>
                          </a:rPr>
                        </m:ctrlPr>
                      </m:sSubPr>
                      <m:e>
                        <m:r>
                          <a:rPr lang="pt-BR" i="1">
                            <a:solidFill>
                              <a:schemeClr val="accent1">
                                <a:lumMod val="75000"/>
                              </a:schemeClr>
                            </a:solidFill>
                            <a:latin typeface="Cambria Math" panose="02040503050406030204" pitchFamily="18" charset="0"/>
                          </a:rPr>
                          <m:t>𝑄</m:t>
                        </m:r>
                      </m:e>
                      <m:sub>
                        <m:r>
                          <a:rPr lang="pt-BR" b="0" i="1" smtClean="0">
                            <a:solidFill>
                              <a:schemeClr val="accent1">
                                <a:lumMod val="75000"/>
                              </a:schemeClr>
                            </a:solidFill>
                            <a:latin typeface="Cambria Math" panose="02040503050406030204" pitchFamily="18" charset="0"/>
                          </a:rPr>
                          <m:t>𝑒𝑙</m:t>
                        </m:r>
                        <m:r>
                          <a:rPr lang="pt-BR" b="0" i="1" smtClean="0">
                            <a:solidFill>
                              <a:schemeClr val="accent1">
                                <a:lumMod val="75000"/>
                              </a:schemeClr>
                            </a:solidFill>
                            <a:latin typeface="Cambria Math" panose="02040503050406030204" pitchFamily="18" charset="0"/>
                          </a:rPr>
                          <m:t>é</m:t>
                        </m:r>
                        <m:r>
                          <a:rPr lang="pt-BR" b="0" i="1" smtClean="0">
                            <a:solidFill>
                              <a:schemeClr val="accent1">
                                <a:lumMod val="75000"/>
                              </a:schemeClr>
                            </a:solidFill>
                            <a:latin typeface="Cambria Math" panose="02040503050406030204" pitchFamily="18" charset="0"/>
                          </a:rPr>
                          <m:t>𝑡𝑟𝑜𝑛</m:t>
                        </m:r>
                      </m:sub>
                    </m:sSub>
                    <m:r>
                      <a:rPr lang="pt-BR" i="1">
                        <a:solidFill>
                          <a:schemeClr val="accent1">
                            <a:lumMod val="75000"/>
                          </a:schemeClr>
                        </a:solidFill>
                        <a:latin typeface="Cambria Math" panose="02040503050406030204" pitchFamily="18" charset="0"/>
                      </a:rPr>
                      <m:t>=</m:t>
                    </m:r>
                    <m:r>
                      <a:rPr lang="pt-BR" b="0" i="1" smtClean="0">
                        <a:solidFill>
                          <a:schemeClr val="accent1">
                            <a:lumMod val="75000"/>
                          </a:schemeClr>
                        </a:solidFill>
                        <a:latin typeface="Cambria Math" panose="02040503050406030204" pitchFamily="18" charset="0"/>
                      </a:rPr>
                      <m:t>−</m:t>
                    </m:r>
                    <m:r>
                      <a:rPr lang="pt-BR" i="1">
                        <a:solidFill>
                          <a:schemeClr val="accent1">
                            <a:lumMod val="75000"/>
                          </a:schemeClr>
                        </a:solidFill>
                        <a:latin typeface="Cambria Math" panose="02040503050406030204" pitchFamily="18" charset="0"/>
                      </a:rPr>
                      <m:t>𝑒</m:t>
                    </m:r>
                  </m:oMath>
                </a14:m>
                <a:r>
                  <a:rPr lang="pt-BR" dirty="0" smtClean="0">
                    <a:solidFill>
                      <a:schemeClr val="accent1">
                        <a:lumMod val="75000"/>
                      </a:schemeClr>
                    </a:solidFill>
                  </a:rPr>
                  <a:t>.</a:t>
                </a:r>
                <a:br>
                  <a:rPr lang="pt-BR" dirty="0" smtClean="0">
                    <a:solidFill>
                      <a:schemeClr val="accent1">
                        <a:lumMod val="75000"/>
                      </a:schemeClr>
                    </a:solidFill>
                  </a:rPr>
                </a:br>
                <a:r>
                  <a:rPr lang="pt-BR" dirty="0" smtClean="0">
                    <a:solidFill>
                      <a:schemeClr val="accent1">
                        <a:lumMod val="75000"/>
                      </a:schemeClr>
                    </a:solidFill>
                  </a:rPr>
                  <a:t>Unidade: C (Coulomb)</a:t>
                </a:r>
                <a:br>
                  <a:rPr lang="pt-BR" dirty="0" smtClean="0">
                    <a:solidFill>
                      <a:schemeClr val="accent1">
                        <a:lumMod val="75000"/>
                      </a:schemeClr>
                    </a:solidFill>
                  </a:rPr>
                </a:br>
                <a:endParaRPr lang="pt-BR" dirty="0" smtClean="0">
                  <a:solidFill>
                    <a:schemeClr val="accent1">
                      <a:lumMod val="75000"/>
                    </a:schemeClr>
                  </a:solidFill>
                </a:endParaRPr>
              </a:p>
              <a:p>
                <a14:m>
                  <m:oMath xmlns:m="http://schemas.openxmlformats.org/officeDocument/2006/math">
                    <m:r>
                      <a:rPr lang="pt-BR" i="1" smtClean="0">
                        <a:solidFill>
                          <a:srgbClr val="FF0000"/>
                        </a:solidFill>
                        <a:latin typeface="Cambria Math" panose="02040503050406030204" pitchFamily="18" charset="0"/>
                      </a:rPr>
                      <m:t>∆</m:t>
                    </m:r>
                    <m:r>
                      <a:rPr lang="pt-BR" b="0" i="1" smtClean="0">
                        <a:solidFill>
                          <a:srgbClr val="FF0000"/>
                        </a:solidFill>
                        <a:latin typeface="Cambria Math" panose="02040503050406030204" pitchFamily="18" charset="0"/>
                      </a:rPr>
                      <m:t>𝑄</m:t>
                    </m:r>
                    <m:r>
                      <a:rPr lang="pt-BR" b="0" i="1" smtClean="0">
                        <a:solidFill>
                          <a:srgbClr val="FF0000"/>
                        </a:solidFill>
                        <a:latin typeface="Cambria Math" panose="02040503050406030204" pitchFamily="18" charset="0"/>
                      </a:rPr>
                      <m:t>=</m:t>
                    </m:r>
                    <m:r>
                      <a:rPr lang="pt-BR" b="0" i="1" smtClean="0">
                        <a:solidFill>
                          <a:srgbClr val="FF0000"/>
                        </a:solidFill>
                        <a:latin typeface="Cambria Math" panose="02040503050406030204" pitchFamily="18" charset="0"/>
                      </a:rPr>
                      <m:t>𝑛</m:t>
                    </m:r>
                    <m:r>
                      <a:rPr lang="pt-BR" b="0" i="1" smtClean="0">
                        <a:solidFill>
                          <a:srgbClr val="FF0000"/>
                        </a:solidFill>
                        <a:latin typeface="Cambria Math" panose="02040503050406030204" pitchFamily="18" charset="0"/>
                      </a:rPr>
                      <m:t>∙</m:t>
                    </m:r>
                    <m:r>
                      <a:rPr lang="pt-BR" b="0" i="1" smtClean="0">
                        <a:solidFill>
                          <a:srgbClr val="FF0000"/>
                        </a:solidFill>
                        <a:latin typeface="Cambria Math" panose="02040503050406030204" pitchFamily="18" charset="0"/>
                      </a:rPr>
                      <m:t>𝑒</m:t>
                    </m:r>
                  </m:oMath>
                </a14:m>
                <a:r>
                  <a:rPr lang="pt-BR" dirty="0" smtClean="0"/>
                  <a:t/>
                </a:r>
                <a:br>
                  <a:rPr lang="pt-BR" dirty="0" smtClean="0"/>
                </a:br>
                <a:r>
                  <a:rPr lang="pt-BR" dirty="0" smtClean="0"/>
                  <a:t/>
                </a:r>
                <a:br>
                  <a:rPr lang="pt-BR" dirty="0" smtClean="0"/>
                </a:br>
                <a:endParaRPr lang="pt-BR" dirty="0"/>
              </a:p>
            </p:txBody>
          </p:sp>
        </mc:Choice>
        <mc:Fallback xmlns="">
          <p:sp>
            <p:nvSpPr>
              <p:cNvPr id="3" name="Espaço Reservado para Conteúdo 2"/>
              <p:cNvSpPr>
                <a:spLocks noGrp="1" noRot="1" noChangeAspect="1" noMove="1" noResize="1" noEditPoints="1" noAdjustHandles="1" noChangeArrowheads="1" noChangeShapeType="1" noTextEdit="1"/>
              </p:cNvSpPr>
              <p:nvPr>
                <p:ph idx="1"/>
              </p:nvPr>
            </p:nvSpPr>
            <p:spPr>
              <a:xfrm>
                <a:off x="838200" y="811369"/>
                <a:ext cx="10515600" cy="5365594"/>
              </a:xfrm>
              <a:blipFill>
                <a:blip r:embed="rId2"/>
                <a:stretch>
                  <a:fillRect l="-1043" t="-1591"/>
                </a:stretch>
              </a:blipFill>
            </p:spPr>
            <p:txBody>
              <a:bodyPr/>
              <a:lstStyle/>
              <a:p>
                <a:r>
                  <a:rPr lang="pt-BR">
                    <a:noFill/>
                  </a:rPr>
                  <a:t> </a:t>
                </a:r>
              </a:p>
            </p:txBody>
          </p:sp>
        </mc:Fallback>
      </mc:AlternateContent>
      <p:pic>
        <p:nvPicPr>
          <p:cNvPr id="4" name="Picture 6" descr="http://www.canalacademie.com/IMG/gif/a-atome_BCED384B_F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9589" y="631198"/>
            <a:ext cx="6352411" cy="4700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5998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2330524" y="716286"/>
            <a:ext cx="7781426" cy="5293487"/>
          </a:xfrm>
          <a:prstGeom prst="rect">
            <a:avLst/>
          </a:prstGeom>
        </p:spPr>
      </p:pic>
    </p:spTree>
    <p:extLst>
      <p:ext uri="{BB962C8B-B14F-4D97-AF65-F5344CB8AC3E}">
        <p14:creationId xmlns:p14="http://schemas.microsoft.com/office/powerpoint/2010/main" val="296107526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41231" y="-36978"/>
            <a:ext cx="10515600" cy="2419570"/>
          </a:xfrm>
        </p:spPr>
        <p:txBody>
          <a:bodyPr>
            <a:normAutofit/>
          </a:bodyPr>
          <a:lstStyle/>
          <a:p>
            <a:r>
              <a:rPr lang="pt-BR" sz="2500" b="1" dirty="0" smtClean="0"/>
              <a:t>Como as cargas (positiva e negativa) são de naturezas opostas, convencionou-se que as mesmas criariam campo elétrico de maneira contrária, assim, a carga positiva gera um campo de afastamento e a carga negativa gera um campo de aproximação, mas isso não significa dizer que os campo obrigatoriamente afastam (positiva) ou atraem (negativa).</a:t>
            </a:r>
            <a:endParaRPr lang="pt-BR" sz="2500" b="1" dirty="0"/>
          </a:p>
        </p:txBody>
      </p:sp>
      <p:pic>
        <p:nvPicPr>
          <p:cNvPr id="10242" name="Picture 2" descr="http://2.bp.blogspot.com/-j7OtE919gto/T3MNTu_rz8I/AAAAAAAAc3A/5rbYXqOC39Y/s1600/linha+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9305" y="2174509"/>
            <a:ext cx="4423757" cy="435926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1.bp.blogspot.com/-iA6rtQDskWo/T3MN58fw6dI/AAAAAAAAc3I/xzkq_IQNJgo/s1600/linha+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0850" y="2174509"/>
            <a:ext cx="4404574" cy="4393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5931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latin typeface="Adobe Garamond Pro Bold" panose="02020702060506020403" pitchFamily="18" charset="0"/>
              </a:rPr>
              <a:t>Linhas de Força (Cargas Opostas)</a:t>
            </a:r>
            <a:endParaRPr lang="pt-BR" dirty="0">
              <a:latin typeface="Adobe Garamond Pro Bold" panose="02020702060506020403" pitchFamily="18" charset="0"/>
            </a:endParaRPr>
          </a:p>
        </p:txBody>
      </p:sp>
      <p:pic>
        <p:nvPicPr>
          <p:cNvPr id="6" name="Imagem 5"/>
          <p:cNvPicPr>
            <a:picLocks noChangeAspect="1"/>
          </p:cNvPicPr>
          <p:nvPr/>
        </p:nvPicPr>
        <p:blipFill>
          <a:blip r:embed="rId2"/>
          <a:stretch>
            <a:fillRect/>
          </a:stretch>
        </p:blipFill>
        <p:spPr>
          <a:xfrm>
            <a:off x="1467819" y="1840561"/>
            <a:ext cx="8617085" cy="3954954"/>
          </a:xfrm>
          <a:prstGeom prst="rect">
            <a:avLst/>
          </a:prstGeom>
        </p:spPr>
      </p:pic>
    </p:spTree>
    <p:extLst>
      <p:ext uri="{BB962C8B-B14F-4D97-AF65-F5344CB8AC3E}">
        <p14:creationId xmlns:p14="http://schemas.microsoft.com/office/powerpoint/2010/main" val="221920927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latin typeface="Adobe Garamond Pro Bold" panose="02020702060506020403" pitchFamily="18" charset="0"/>
              </a:rPr>
              <a:t>Linhas de Força (Cargas Iguais)</a:t>
            </a:r>
            <a:endParaRPr lang="pt-BR" dirty="0">
              <a:latin typeface="Adobe Garamond Pro Bold" panose="02020702060506020403" pitchFamily="18" charset="0"/>
            </a:endParaRPr>
          </a:p>
        </p:txBody>
      </p:sp>
      <p:pic>
        <p:nvPicPr>
          <p:cNvPr id="3" name="Imagem 2"/>
          <p:cNvPicPr>
            <a:picLocks noChangeAspect="1"/>
          </p:cNvPicPr>
          <p:nvPr/>
        </p:nvPicPr>
        <p:blipFill>
          <a:blip r:embed="rId2"/>
          <a:stretch>
            <a:fillRect/>
          </a:stretch>
        </p:blipFill>
        <p:spPr>
          <a:xfrm>
            <a:off x="1998472" y="1690688"/>
            <a:ext cx="8195056" cy="4835952"/>
          </a:xfrm>
          <a:prstGeom prst="rect">
            <a:avLst/>
          </a:prstGeom>
        </p:spPr>
      </p:pic>
    </p:spTree>
    <p:extLst>
      <p:ext uri="{BB962C8B-B14F-4D97-AF65-F5344CB8AC3E}">
        <p14:creationId xmlns:p14="http://schemas.microsoft.com/office/powerpoint/2010/main" val="165562376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768216"/>
          </a:xfrm>
        </p:spPr>
        <p:txBody>
          <a:bodyPr/>
          <a:lstStyle/>
          <a:p>
            <a:pPr algn="ctr"/>
            <a:r>
              <a:rPr lang="pt-BR" dirty="0" smtClean="0">
                <a:latin typeface="Adobe Garamond Pro Bold" panose="02020702060506020403" pitchFamily="18" charset="0"/>
                <a:ea typeface="Adobe Gothic Std B" panose="020B0800000000000000" pitchFamily="34" charset="-128"/>
              </a:rPr>
              <a:t>Lei de Coulomb</a:t>
            </a:r>
            <a:endParaRPr lang="pt-BR" dirty="0">
              <a:latin typeface="Adobe Garamond Pro Bold" panose="02020702060506020403" pitchFamily="18" charset="0"/>
              <a:ea typeface="Adobe Gothic Std B" panose="020B0800000000000000" pitchFamily="34" charset="-128"/>
            </a:endParaRPr>
          </a:p>
        </p:txBody>
      </p:sp>
      <p:sp>
        <p:nvSpPr>
          <p:cNvPr id="3" name="Espaço Reservado para Conteúdo 2"/>
          <p:cNvSpPr>
            <a:spLocks noGrp="1"/>
          </p:cNvSpPr>
          <p:nvPr>
            <p:ph idx="1"/>
          </p:nvPr>
        </p:nvSpPr>
        <p:spPr/>
        <p:txBody>
          <a:bodyPr/>
          <a:lstStyle/>
          <a:p>
            <a:endParaRPr lang="pt-BR" dirty="0"/>
          </a:p>
        </p:txBody>
      </p:sp>
      <p:pic>
        <p:nvPicPr>
          <p:cNvPr id="7" name="Imagem 6"/>
          <p:cNvPicPr>
            <a:picLocks noChangeAspect="1"/>
          </p:cNvPicPr>
          <p:nvPr/>
        </p:nvPicPr>
        <p:blipFill>
          <a:blip r:embed="rId2"/>
          <a:stretch>
            <a:fillRect/>
          </a:stretch>
        </p:blipFill>
        <p:spPr>
          <a:xfrm>
            <a:off x="404669" y="1456086"/>
            <a:ext cx="5223400" cy="3412128"/>
          </a:xfrm>
          <a:prstGeom prst="rect">
            <a:avLst/>
          </a:prstGeom>
        </p:spPr>
      </p:pic>
      <p:pic>
        <p:nvPicPr>
          <p:cNvPr id="8" name="Imagem 7"/>
          <p:cNvPicPr>
            <a:picLocks noChangeAspect="1"/>
          </p:cNvPicPr>
          <p:nvPr/>
        </p:nvPicPr>
        <p:blipFill>
          <a:blip r:embed="rId3"/>
          <a:stretch>
            <a:fillRect/>
          </a:stretch>
        </p:blipFill>
        <p:spPr>
          <a:xfrm>
            <a:off x="5785717" y="1456086"/>
            <a:ext cx="6001614" cy="2896973"/>
          </a:xfrm>
          <a:prstGeom prst="rect">
            <a:avLst/>
          </a:prstGeom>
        </p:spPr>
      </p:pic>
    </p:spTree>
    <p:extLst>
      <p:ext uri="{BB962C8B-B14F-4D97-AF65-F5344CB8AC3E}">
        <p14:creationId xmlns:p14="http://schemas.microsoft.com/office/powerpoint/2010/main" val="237563854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1</a:t>
            </a:r>
            <a:endParaRPr lang="pt-BR" sz="3000" dirty="0">
              <a:latin typeface="Britannic Bold" panose="020B0903060703020204" pitchFamily="34" charset="0"/>
            </a:endParaRPr>
          </a:p>
        </p:txBody>
      </p:sp>
      <p:sp>
        <p:nvSpPr>
          <p:cNvPr id="3" name="Espaço Reservado para Conteúdo 2"/>
          <p:cNvSpPr>
            <a:spLocks noGrp="1"/>
          </p:cNvSpPr>
          <p:nvPr>
            <p:ph idx="1"/>
          </p:nvPr>
        </p:nvSpPr>
        <p:spPr>
          <a:xfrm>
            <a:off x="689065" y="875213"/>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Na imagem abaixo podemos observar, no </a:t>
            </a:r>
            <a:r>
              <a:rPr lang="pt-BR" sz="2500" dirty="0">
                <a:latin typeface="Arial Narrow" panose="020B0606020202030204" pitchFamily="34" charset="0"/>
                <a:cs typeface="Times New Roman" panose="02020603050405020304" pitchFamily="18" charset="0"/>
              </a:rPr>
              <a:t>OA </a:t>
            </a:r>
            <a:r>
              <a:rPr lang="pt-BR" sz="2500" dirty="0" smtClean="0">
                <a:latin typeface="Arial Narrow" panose="020B0606020202030204" pitchFamily="34" charset="0"/>
                <a:cs typeface="Times New Roman" panose="02020603050405020304" pitchFamily="18" charset="0"/>
              </a:rPr>
              <a:t>“Charges </a:t>
            </a:r>
            <a:r>
              <a:rPr lang="pt-BR" sz="2500" dirty="0" err="1" smtClean="0">
                <a:latin typeface="Arial Narrow" panose="020B0606020202030204" pitchFamily="34" charset="0"/>
                <a:cs typeface="Times New Roman" panose="02020603050405020304" pitchFamily="18" charset="0"/>
              </a:rPr>
              <a:t>and</a:t>
            </a:r>
            <a:r>
              <a:rPr lang="pt-BR" sz="2500" dirty="0" smtClean="0">
                <a:latin typeface="Arial Narrow" panose="020B0606020202030204" pitchFamily="34" charset="0"/>
                <a:cs typeface="Times New Roman" panose="02020603050405020304" pitchFamily="18" charset="0"/>
              </a:rPr>
              <a:t> </a:t>
            </a:r>
            <a:r>
              <a:rPr lang="pt-BR" sz="2500" dirty="0" err="1" smtClean="0">
                <a:latin typeface="Arial Narrow" panose="020B0606020202030204" pitchFamily="34" charset="0"/>
                <a:cs typeface="Times New Roman" panose="02020603050405020304" pitchFamily="18" charset="0"/>
              </a:rPr>
              <a:t>Fields</a:t>
            </a:r>
            <a:r>
              <a:rPr lang="pt-BR" sz="2500" dirty="0" smtClean="0">
                <a:latin typeface="Arial Narrow" panose="020B0606020202030204" pitchFamily="34" charset="0"/>
                <a:cs typeface="Times New Roman" panose="02020603050405020304" pitchFamily="18" charset="0"/>
              </a:rPr>
              <a:t> (HTML5)”, duas imagens, onde cada uma delas mostra uma carga de 1nC e um sensor. Na imagem </a:t>
            </a:r>
            <a:r>
              <a:rPr lang="pt-BR" sz="2500" dirty="0">
                <a:latin typeface="Arial Narrow" panose="020B0606020202030204" pitchFamily="34" charset="0"/>
                <a:cs typeface="Times New Roman" panose="02020603050405020304" pitchFamily="18" charset="0"/>
              </a:rPr>
              <a:t>à</a:t>
            </a:r>
            <a:r>
              <a:rPr lang="pt-BR" sz="2500" dirty="0" smtClean="0">
                <a:latin typeface="Arial Narrow" panose="020B0606020202030204" pitchFamily="34" charset="0"/>
                <a:cs typeface="Times New Roman" panose="02020603050405020304" pitchFamily="18" charset="0"/>
              </a:rPr>
              <a:t> esquerda o sensor está a 1m da carga e, na imagem à direita, o sensor se encontra a 2m da carga. Repare nos comprimentos dos vetores campo elétrico. Explique o que aconteceu utilizando a fórmula da Lei de Coulomb. </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705397"/>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sz="2500" dirty="0">
              <a:latin typeface="Arial Narrow" panose="020B0606020202030204" pitchFamily="34" charset="0"/>
              <a:cs typeface="Times New Roman" panose="02020603050405020304" pitchFamily="18" charset="0"/>
            </a:endParaRPr>
          </a:p>
        </p:txBody>
      </p:sp>
      <p:pic>
        <p:nvPicPr>
          <p:cNvPr id="10" name="Imagem 9"/>
          <p:cNvPicPr>
            <a:picLocks noChangeAspect="1"/>
          </p:cNvPicPr>
          <p:nvPr/>
        </p:nvPicPr>
        <p:blipFill>
          <a:blip r:embed="rId2"/>
          <a:stretch>
            <a:fillRect/>
          </a:stretch>
        </p:blipFill>
        <p:spPr>
          <a:xfrm>
            <a:off x="6310755" y="3139712"/>
            <a:ext cx="5192179" cy="2611887"/>
          </a:xfrm>
          <a:prstGeom prst="rect">
            <a:avLst/>
          </a:prstGeom>
        </p:spPr>
      </p:pic>
      <p:pic>
        <p:nvPicPr>
          <p:cNvPr id="11" name="Imagem 10"/>
          <p:cNvPicPr>
            <a:picLocks noChangeAspect="1"/>
          </p:cNvPicPr>
          <p:nvPr/>
        </p:nvPicPr>
        <p:blipFill>
          <a:blip r:embed="rId3"/>
          <a:stretch>
            <a:fillRect/>
          </a:stretch>
        </p:blipFill>
        <p:spPr>
          <a:xfrm>
            <a:off x="543258" y="3139712"/>
            <a:ext cx="5160584" cy="2622419"/>
          </a:xfrm>
          <a:prstGeom prst="rect">
            <a:avLst/>
          </a:prstGeom>
        </p:spPr>
      </p:pic>
    </p:spTree>
    <p:extLst>
      <p:ext uri="{BB962C8B-B14F-4D97-AF65-F5344CB8AC3E}">
        <p14:creationId xmlns:p14="http://schemas.microsoft.com/office/powerpoint/2010/main" val="142224435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2</a:t>
            </a:r>
            <a:endParaRPr lang="pt-BR" sz="3000" dirty="0">
              <a:latin typeface="Britannic Bold" panose="020B0903060703020204" pitchFamily="34" charset="0"/>
            </a:endParaRPr>
          </a:p>
        </p:txBody>
      </p:sp>
      <p:sp>
        <p:nvSpPr>
          <p:cNvPr id="3" name="Espaço Reservado para Conteúdo 2"/>
          <p:cNvSpPr>
            <a:spLocks noGrp="1"/>
          </p:cNvSpPr>
          <p:nvPr>
            <p:ph idx="1"/>
          </p:nvPr>
        </p:nvSpPr>
        <p:spPr>
          <a:xfrm>
            <a:off x="689065" y="875213"/>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Na imagem abaixo, as cargas de 1nC e -1nC estão dispostas 53cm uma da outra.</a:t>
            </a:r>
            <a:r>
              <a:rPr lang="pt-BR" sz="2500" dirty="0">
                <a:latin typeface="Arial Narrow" panose="020B0606020202030204" pitchFamily="34" charset="0"/>
                <a:cs typeface="Times New Roman" panose="02020603050405020304" pitchFamily="18" charset="0"/>
              </a:rPr>
              <a:t> </a:t>
            </a:r>
            <a:r>
              <a:rPr lang="pt-BR" sz="2500" dirty="0" smtClean="0">
                <a:latin typeface="Arial Narrow" panose="020B0606020202030204" pitchFamily="34" charset="0"/>
                <a:cs typeface="Times New Roman" panose="02020603050405020304" pitchFamily="18" charset="0"/>
              </a:rPr>
              <a:t>O que acontecerá com a força de atração entre elas forem postas a 212cm de distância? Explique utilizando a fórmula da Lei de Coulomb. </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705397"/>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sz="2500" dirty="0">
              <a:latin typeface="Arial Narrow" panose="020B0606020202030204" pitchFamily="34" charset="0"/>
              <a:cs typeface="Times New Roman" panose="02020603050405020304" pitchFamily="18" charset="0"/>
            </a:endParaRPr>
          </a:p>
        </p:txBody>
      </p:sp>
      <p:pic>
        <p:nvPicPr>
          <p:cNvPr id="4" name="Imagem 3"/>
          <p:cNvPicPr>
            <a:picLocks noChangeAspect="1"/>
          </p:cNvPicPr>
          <p:nvPr/>
        </p:nvPicPr>
        <p:blipFill>
          <a:blip r:embed="rId2"/>
          <a:stretch>
            <a:fillRect/>
          </a:stretch>
        </p:blipFill>
        <p:spPr>
          <a:xfrm>
            <a:off x="3584258" y="2114112"/>
            <a:ext cx="5050291" cy="4306690"/>
          </a:xfrm>
          <a:prstGeom prst="rect">
            <a:avLst/>
          </a:prstGeom>
        </p:spPr>
      </p:pic>
    </p:spTree>
    <p:extLst>
      <p:ext uri="{BB962C8B-B14F-4D97-AF65-F5344CB8AC3E}">
        <p14:creationId xmlns:p14="http://schemas.microsoft.com/office/powerpoint/2010/main" val="2131352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5</a:t>
            </a:r>
            <a:endParaRPr lang="pt-BR" sz="3000" dirty="0">
              <a:latin typeface="Britannic Bold" panose="020B0903060703020204" pitchFamily="34" charset="0"/>
            </a:endParaRPr>
          </a:p>
        </p:txBody>
      </p:sp>
      <p:sp>
        <p:nvSpPr>
          <p:cNvPr id="3" name="Espaço Reservado para Conteúdo 2"/>
          <p:cNvSpPr>
            <a:spLocks noGrp="1"/>
          </p:cNvSpPr>
          <p:nvPr>
            <p:ph idx="1"/>
          </p:nvPr>
        </p:nvSpPr>
        <p:spPr>
          <a:xfrm>
            <a:off x="689065" y="875213"/>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Se mudarmos novamente a chave de A para B, o brilho da lâmpada será mais ou menos intenso do que o da situação proposta na questão anterior? Explique.</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705397"/>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sz="2500" dirty="0">
              <a:latin typeface="Arial Narrow" panose="020B0606020202030204" pitchFamily="34" charset="0"/>
              <a:cs typeface="Times New Roman" panose="02020603050405020304" pitchFamily="18" charset="0"/>
            </a:endParaRPr>
          </a:p>
        </p:txBody>
      </p:sp>
      <p:pic>
        <p:nvPicPr>
          <p:cNvPr id="5" name="Imagem 4"/>
          <p:cNvPicPr>
            <a:picLocks noChangeAspect="1"/>
          </p:cNvPicPr>
          <p:nvPr/>
        </p:nvPicPr>
        <p:blipFill>
          <a:blip r:embed="rId2"/>
          <a:stretch>
            <a:fillRect/>
          </a:stretch>
        </p:blipFill>
        <p:spPr>
          <a:xfrm>
            <a:off x="3420429" y="2049495"/>
            <a:ext cx="4952863" cy="4513909"/>
          </a:xfrm>
          <a:prstGeom prst="rect">
            <a:avLst/>
          </a:prstGeom>
        </p:spPr>
      </p:pic>
    </p:spTree>
    <p:extLst>
      <p:ext uri="{BB962C8B-B14F-4D97-AF65-F5344CB8AC3E}">
        <p14:creationId xmlns:p14="http://schemas.microsoft.com/office/powerpoint/2010/main" val="141708210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a:t>
            </a:r>
            <a:r>
              <a:rPr lang="pt-BR" sz="3000" dirty="0">
                <a:latin typeface="Britannic Bold" panose="020B0903060703020204" pitchFamily="34" charset="0"/>
              </a:rPr>
              <a:t>3</a:t>
            </a:r>
          </a:p>
        </p:txBody>
      </p:sp>
      <p:sp>
        <p:nvSpPr>
          <p:cNvPr id="3" name="Espaço Reservado para Conteúdo 2"/>
          <p:cNvSpPr>
            <a:spLocks noGrp="1"/>
          </p:cNvSpPr>
          <p:nvPr>
            <p:ph idx="1"/>
          </p:nvPr>
        </p:nvSpPr>
        <p:spPr>
          <a:xfrm>
            <a:off x="689065" y="875213"/>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Na imagem abaixo podemos observar, no </a:t>
            </a:r>
            <a:r>
              <a:rPr lang="pt-BR" sz="2500" dirty="0">
                <a:latin typeface="Arial Narrow" panose="020B0606020202030204" pitchFamily="34" charset="0"/>
                <a:cs typeface="Times New Roman" panose="02020603050405020304" pitchFamily="18" charset="0"/>
              </a:rPr>
              <a:t>OA </a:t>
            </a:r>
            <a:r>
              <a:rPr lang="pt-BR" sz="2500" dirty="0" smtClean="0">
                <a:latin typeface="Arial Narrow" panose="020B0606020202030204" pitchFamily="34" charset="0"/>
                <a:cs typeface="Times New Roman" panose="02020603050405020304" pitchFamily="18" charset="0"/>
              </a:rPr>
              <a:t>“Charges </a:t>
            </a:r>
            <a:r>
              <a:rPr lang="pt-BR" sz="2500" dirty="0" err="1" smtClean="0">
                <a:latin typeface="Arial Narrow" panose="020B0606020202030204" pitchFamily="34" charset="0"/>
                <a:cs typeface="Times New Roman" panose="02020603050405020304" pitchFamily="18" charset="0"/>
              </a:rPr>
              <a:t>and</a:t>
            </a:r>
            <a:r>
              <a:rPr lang="pt-BR" sz="2500" dirty="0" smtClean="0">
                <a:latin typeface="Arial Narrow" panose="020B0606020202030204" pitchFamily="34" charset="0"/>
                <a:cs typeface="Times New Roman" panose="02020603050405020304" pitchFamily="18" charset="0"/>
              </a:rPr>
              <a:t> </a:t>
            </a:r>
            <a:r>
              <a:rPr lang="pt-BR" sz="2500" dirty="0" err="1" smtClean="0">
                <a:latin typeface="Arial Narrow" panose="020B0606020202030204" pitchFamily="34" charset="0"/>
                <a:cs typeface="Times New Roman" panose="02020603050405020304" pitchFamily="18" charset="0"/>
              </a:rPr>
              <a:t>Fields</a:t>
            </a:r>
            <a:r>
              <a:rPr lang="pt-BR" sz="2500" dirty="0" smtClean="0">
                <a:latin typeface="Arial Narrow" panose="020B0606020202030204" pitchFamily="34" charset="0"/>
                <a:cs typeface="Times New Roman" panose="02020603050405020304" pitchFamily="18" charset="0"/>
              </a:rPr>
              <a:t> (HTML5)”, duas cargas elétricas positivas de 1nC que se encontram a uma distância aproximada de 200cm. A força de interação entre as cargas é atrativa ou repulsiva? Qual a intensidade dessa força? Demonstre os cálculos utilizando a fórmula da Lei de Coulomb.</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705397"/>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sz="2500" dirty="0">
              <a:latin typeface="Arial Narrow" panose="020B0606020202030204" pitchFamily="34" charset="0"/>
              <a:cs typeface="Times New Roman" panose="02020603050405020304" pitchFamily="18" charset="0"/>
            </a:endParaRPr>
          </a:p>
        </p:txBody>
      </p:sp>
      <p:pic>
        <p:nvPicPr>
          <p:cNvPr id="9" name="Imagem 8"/>
          <p:cNvPicPr>
            <a:picLocks noChangeAspect="1"/>
          </p:cNvPicPr>
          <p:nvPr/>
        </p:nvPicPr>
        <p:blipFill>
          <a:blip r:embed="rId2"/>
          <a:stretch>
            <a:fillRect/>
          </a:stretch>
        </p:blipFill>
        <p:spPr>
          <a:xfrm>
            <a:off x="3483700" y="2565546"/>
            <a:ext cx="5098597" cy="3846956"/>
          </a:xfrm>
          <a:prstGeom prst="rect">
            <a:avLst/>
          </a:prstGeom>
        </p:spPr>
      </p:pic>
    </p:spTree>
    <p:extLst>
      <p:ext uri="{BB962C8B-B14F-4D97-AF65-F5344CB8AC3E}">
        <p14:creationId xmlns:p14="http://schemas.microsoft.com/office/powerpoint/2010/main" val="108781722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a:t>
            </a:r>
            <a:r>
              <a:rPr lang="pt-BR" sz="3000" dirty="0">
                <a:latin typeface="Britannic Bold" panose="020B0903060703020204" pitchFamily="34" charset="0"/>
              </a:rPr>
              <a:t>4</a:t>
            </a:r>
          </a:p>
        </p:txBody>
      </p:sp>
      <p:sp>
        <p:nvSpPr>
          <p:cNvPr id="3" name="Espaço Reservado para Conteúdo 2"/>
          <p:cNvSpPr>
            <a:spLocks noGrp="1"/>
          </p:cNvSpPr>
          <p:nvPr>
            <p:ph idx="1"/>
          </p:nvPr>
        </p:nvSpPr>
        <p:spPr>
          <a:xfrm>
            <a:off x="689065" y="875213"/>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Na imagem abaixo podemos observar, no </a:t>
            </a:r>
            <a:r>
              <a:rPr lang="pt-BR" sz="2500" dirty="0">
                <a:latin typeface="Arial Narrow" panose="020B0606020202030204" pitchFamily="34" charset="0"/>
                <a:cs typeface="Times New Roman" panose="02020603050405020304" pitchFamily="18" charset="0"/>
              </a:rPr>
              <a:t>OA </a:t>
            </a:r>
            <a:r>
              <a:rPr lang="pt-BR" sz="2500" dirty="0" smtClean="0">
                <a:latin typeface="Arial Narrow" panose="020B0606020202030204" pitchFamily="34" charset="0"/>
                <a:cs typeface="Times New Roman" panose="02020603050405020304" pitchFamily="18" charset="0"/>
              </a:rPr>
              <a:t>“Charges </a:t>
            </a:r>
            <a:r>
              <a:rPr lang="pt-BR" sz="2500" dirty="0" err="1" smtClean="0">
                <a:latin typeface="Arial Narrow" panose="020B0606020202030204" pitchFamily="34" charset="0"/>
                <a:cs typeface="Times New Roman" panose="02020603050405020304" pitchFamily="18" charset="0"/>
              </a:rPr>
              <a:t>and</a:t>
            </a:r>
            <a:r>
              <a:rPr lang="pt-BR" sz="2500" dirty="0" smtClean="0">
                <a:latin typeface="Arial Narrow" panose="020B0606020202030204" pitchFamily="34" charset="0"/>
                <a:cs typeface="Times New Roman" panose="02020603050405020304" pitchFamily="18" charset="0"/>
              </a:rPr>
              <a:t> </a:t>
            </a:r>
            <a:r>
              <a:rPr lang="pt-BR" sz="2500" dirty="0" err="1" smtClean="0">
                <a:latin typeface="Arial Narrow" panose="020B0606020202030204" pitchFamily="34" charset="0"/>
                <a:cs typeface="Times New Roman" panose="02020603050405020304" pitchFamily="18" charset="0"/>
              </a:rPr>
              <a:t>Fields</a:t>
            </a:r>
            <a:r>
              <a:rPr lang="pt-BR" sz="2500" dirty="0" smtClean="0">
                <a:latin typeface="Arial Narrow" panose="020B0606020202030204" pitchFamily="34" charset="0"/>
                <a:cs typeface="Times New Roman" panose="02020603050405020304" pitchFamily="18" charset="0"/>
              </a:rPr>
              <a:t> (HTML5)”, duas cargas elétricas (a positiva com 5nC e a negativa com 1nC) que se encontram a uma distância aproximada de 350cm. A força de interação entre as cargas é atrativa ou repulsiva? Qual a intensidade dessa força? Demonstre os cálculos utilizando a fórmula da Lei de Coulomb.</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705397"/>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sz="2500" dirty="0">
              <a:latin typeface="Arial Narrow" panose="020B0606020202030204" pitchFamily="34" charset="0"/>
              <a:cs typeface="Times New Roman" panose="02020603050405020304" pitchFamily="18" charset="0"/>
            </a:endParaRPr>
          </a:p>
        </p:txBody>
      </p:sp>
      <p:pic>
        <p:nvPicPr>
          <p:cNvPr id="6" name="Imagem 5"/>
          <p:cNvPicPr>
            <a:picLocks noChangeAspect="1"/>
          </p:cNvPicPr>
          <p:nvPr/>
        </p:nvPicPr>
        <p:blipFill>
          <a:blip r:embed="rId2"/>
          <a:stretch>
            <a:fillRect/>
          </a:stretch>
        </p:blipFill>
        <p:spPr>
          <a:xfrm>
            <a:off x="3467372" y="2468510"/>
            <a:ext cx="5532937" cy="4207154"/>
          </a:xfrm>
          <a:prstGeom prst="rect">
            <a:avLst/>
          </a:prstGeom>
        </p:spPr>
      </p:pic>
    </p:spTree>
    <p:extLst>
      <p:ext uri="{BB962C8B-B14F-4D97-AF65-F5344CB8AC3E}">
        <p14:creationId xmlns:p14="http://schemas.microsoft.com/office/powerpoint/2010/main" val="42631879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604758" y="0"/>
            <a:ext cx="9496697" cy="1763486"/>
          </a:xfrm>
        </p:spPr>
        <p:txBody>
          <a:bodyPr>
            <a:normAutofit/>
          </a:bodyPr>
          <a:lstStyle/>
          <a:p>
            <a:r>
              <a:rPr lang="pt-BR" sz="3200" b="1" dirty="0" smtClean="0">
                <a:latin typeface="Berlin Sans FB Demi" panose="020E0802020502020306" pitchFamily="34" charset="0"/>
              </a:rPr>
              <a:t>Atividade </a:t>
            </a:r>
            <a:r>
              <a:rPr lang="pt-BR" sz="3200" b="1" dirty="0" err="1" smtClean="0">
                <a:latin typeface="Berlin Sans FB Demi" panose="020E0802020502020306" pitchFamily="34" charset="0"/>
              </a:rPr>
              <a:t>PHet</a:t>
            </a:r>
            <a:r>
              <a:rPr lang="pt-BR" sz="3200" b="1" dirty="0" smtClean="0">
                <a:latin typeface="Berlin Sans FB Demi" panose="020E0802020502020306" pitchFamily="34" charset="0"/>
              </a:rPr>
              <a:t/>
            </a:r>
            <a:br>
              <a:rPr lang="pt-BR" sz="3200" b="1" dirty="0" smtClean="0">
                <a:latin typeface="Berlin Sans FB Demi" panose="020E0802020502020306" pitchFamily="34" charset="0"/>
              </a:rPr>
            </a:br>
            <a:r>
              <a:rPr lang="pt-BR" sz="3200" b="1" dirty="0" smtClean="0">
                <a:latin typeface="Berlin Sans FB Demi" panose="020E0802020502020306" pitchFamily="34" charset="0"/>
              </a:rPr>
              <a:t>sobre Potencial Elétrico utilizando o </a:t>
            </a:r>
            <a:br>
              <a:rPr lang="pt-BR" sz="3200" b="1" dirty="0" smtClean="0">
                <a:latin typeface="Berlin Sans FB Demi" panose="020E0802020502020306" pitchFamily="34" charset="0"/>
              </a:rPr>
            </a:br>
            <a:r>
              <a:rPr lang="pt-BR" sz="3200" b="1" dirty="0" smtClean="0">
                <a:latin typeface="Berlin Sans FB Demi" panose="020E0802020502020306" pitchFamily="34" charset="0"/>
              </a:rPr>
              <a:t>OA “Charges </a:t>
            </a:r>
            <a:r>
              <a:rPr lang="pt-BR" sz="3200" b="1" dirty="0" err="1" smtClean="0">
                <a:latin typeface="Berlin Sans FB Demi" panose="020E0802020502020306" pitchFamily="34" charset="0"/>
              </a:rPr>
              <a:t>and</a:t>
            </a:r>
            <a:r>
              <a:rPr lang="pt-BR" sz="3200" b="1" dirty="0" smtClean="0">
                <a:latin typeface="Berlin Sans FB Demi" panose="020E0802020502020306" pitchFamily="34" charset="0"/>
              </a:rPr>
              <a:t> </a:t>
            </a:r>
            <a:r>
              <a:rPr lang="pt-BR" sz="3200" b="1" dirty="0" err="1" smtClean="0">
                <a:latin typeface="Berlin Sans FB Demi" panose="020E0802020502020306" pitchFamily="34" charset="0"/>
              </a:rPr>
              <a:t>Field</a:t>
            </a:r>
            <a:r>
              <a:rPr lang="pt-BR" sz="3200" b="1" dirty="0" err="1">
                <a:latin typeface="Berlin Sans FB Demi" panose="020E0802020502020306" pitchFamily="34" charset="0"/>
              </a:rPr>
              <a:t>s</a:t>
            </a:r>
            <a:r>
              <a:rPr lang="pt-BR" sz="3200" b="1" dirty="0" smtClean="0">
                <a:latin typeface="Berlin Sans FB Demi" panose="020E0802020502020306" pitchFamily="34" charset="0"/>
              </a:rPr>
              <a:t> (HTML5)”</a:t>
            </a:r>
            <a:endParaRPr lang="pt-BR" sz="3200" b="1" dirty="0">
              <a:latin typeface="Berlin Sans FB Demi" panose="020E0802020502020306" pitchFamily="34" charset="0"/>
            </a:endParaRPr>
          </a:p>
        </p:txBody>
      </p:sp>
      <p:sp>
        <p:nvSpPr>
          <p:cNvPr id="3" name="Subtítulo 2"/>
          <p:cNvSpPr>
            <a:spLocks noGrp="1"/>
          </p:cNvSpPr>
          <p:nvPr>
            <p:ph type="subTitle" idx="1"/>
          </p:nvPr>
        </p:nvSpPr>
        <p:spPr>
          <a:xfrm>
            <a:off x="570410" y="5655243"/>
            <a:ext cx="9432501" cy="1655762"/>
          </a:xfrm>
        </p:spPr>
        <p:txBody>
          <a:bodyPr/>
          <a:lstStyle/>
          <a:p>
            <a:r>
              <a:rPr lang="pt-BR" b="1" dirty="0"/>
              <a:t>Disponível </a:t>
            </a:r>
            <a:r>
              <a:rPr lang="pt-BR" b="1" dirty="0" smtClean="0"/>
              <a:t>em</a:t>
            </a:r>
            <a:r>
              <a:rPr lang="pt-BR" b="1" dirty="0"/>
              <a:t>: </a:t>
            </a:r>
            <a:r>
              <a:rPr lang="pt-BR" b="1" dirty="0">
                <a:hlinkClick r:id="rId2"/>
              </a:rPr>
              <a:t>https://</a:t>
            </a:r>
            <a:r>
              <a:rPr lang="pt-BR" b="1" dirty="0" smtClean="0">
                <a:hlinkClick r:id="rId2"/>
              </a:rPr>
              <a:t>phet.colorado.edu/sims/html/charges-and-fields/latest/charges-and-fields_en.html</a:t>
            </a:r>
            <a:endParaRPr lang="pt-BR" b="1" dirty="0" smtClean="0"/>
          </a:p>
          <a:p>
            <a:endParaRPr lang="pt-BR" b="1" dirty="0" smtClean="0"/>
          </a:p>
          <a:p>
            <a:endParaRPr lang="pt-BR" b="1" dirty="0" smtClean="0"/>
          </a:p>
          <a:p>
            <a:endParaRPr lang="pt-BR" dirty="0"/>
          </a:p>
        </p:txBody>
      </p:sp>
      <p:pic>
        <p:nvPicPr>
          <p:cNvPr id="5" name="Imagem 4"/>
          <p:cNvPicPr>
            <a:picLocks noChangeAspect="1"/>
          </p:cNvPicPr>
          <p:nvPr/>
        </p:nvPicPr>
        <p:blipFill>
          <a:blip r:embed="rId3"/>
          <a:stretch>
            <a:fillRect/>
          </a:stretch>
        </p:blipFill>
        <p:spPr>
          <a:xfrm>
            <a:off x="1" y="99990"/>
            <a:ext cx="1840122" cy="1558993"/>
          </a:xfrm>
          <a:prstGeom prst="rect">
            <a:avLst/>
          </a:prstGeom>
        </p:spPr>
      </p:pic>
      <p:pic>
        <p:nvPicPr>
          <p:cNvPr id="6" name="Imagem 5"/>
          <p:cNvPicPr>
            <a:picLocks noChangeAspect="1"/>
          </p:cNvPicPr>
          <p:nvPr/>
        </p:nvPicPr>
        <p:blipFill>
          <a:blip r:embed="rId4"/>
          <a:stretch>
            <a:fillRect/>
          </a:stretch>
        </p:blipFill>
        <p:spPr>
          <a:xfrm>
            <a:off x="10002911" y="5623073"/>
            <a:ext cx="2037642" cy="1095380"/>
          </a:xfrm>
          <a:prstGeom prst="rect">
            <a:avLst/>
          </a:prstGeom>
        </p:spPr>
      </p:pic>
      <p:pic>
        <p:nvPicPr>
          <p:cNvPr id="9" name="Imagem 8"/>
          <p:cNvPicPr>
            <a:picLocks noChangeAspect="1"/>
          </p:cNvPicPr>
          <p:nvPr/>
        </p:nvPicPr>
        <p:blipFill>
          <a:blip r:embed="rId5"/>
          <a:stretch>
            <a:fillRect/>
          </a:stretch>
        </p:blipFill>
        <p:spPr>
          <a:xfrm>
            <a:off x="2830694" y="1895919"/>
            <a:ext cx="7044827" cy="3594721"/>
          </a:xfrm>
          <a:prstGeom prst="rect">
            <a:avLst/>
          </a:prstGeom>
        </p:spPr>
      </p:pic>
    </p:spTree>
    <p:extLst>
      <p:ext uri="{BB962C8B-B14F-4D97-AF65-F5344CB8AC3E}">
        <p14:creationId xmlns:p14="http://schemas.microsoft.com/office/powerpoint/2010/main" val="267267543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631198"/>
          </a:xfrm>
        </p:spPr>
        <p:txBody>
          <a:bodyPr>
            <a:normAutofit fontScale="90000"/>
          </a:bodyPr>
          <a:lstStyle/>
          <a:p>
            <a:pPr algn="ctr"/>
            <a:r>
              <a:rPr lang="pt-BR" b="1" dirty="0" smtClean="0">
                <a:latin typeface="Bodoni MT" panose="02070603080606020203" pitchFamily="18" charset="0"/>
              </a:rPr>
              <a:t>Carga Elétrica</a:t>
            </a:r>
            <a:endParaRPr lang="pt-BR" b="1" dirty="0">
              <a:latin typeface="Bodoni MT" panose="02070603080606020203" pitchFamily="18" charset="0"/>
            </a:endParaRPr>
          </a:p>
        </p:txBody>
      </p:sp>
      <mc:AlternateContent xmlns:mc="http://schemas.openxmlformats.org/markup-compatibility/2006" xmlns:a14="http://schemas.microsoft.com/office/drawing/2010/main">
        <mc:Choice Requires="a14">
          <p:sp>
            <p:nvSpPr>
              <p:cNvPr id="3" name="Espaço Reservado para Conteúdo 2"/>
              <p:cNvSpPr>
                <a:spLocks noGrp="1"/>
              </p:cNvSpPr>
              <p:nvPr>
                <p:ph idx="1"/>
              </p:nvPr>
            </p:nvSpPr>
            <p:spPr>
              <a:xfrm>
                <a:off x="838200" y="811369"/>
                <a:ext cx="10515600" cy="5365594"/>
              </a:xfrm>
            </p:spPr>
            <p:txBody>
              <a:bodyPr>
                <a:normAutofit/>
              </a:bodyPr>
              <a:lstStyle/>
              <a:p>
                <a:r>
                  <a:rPr lang="pt-BR" sz="2400" dirty="0" smtClean="0"/>
                  <a:t>Massas (m):</a:t>
                </a:r>
                <a:br>
                  <a:rPr lang="pt-BR" sz="2400" dirty="0" smtClean="0"/>
                </a:br>
                <a:r>
                  <a:rPr lang="pt-BR" sz="2400" dirty="0" smtClean="0"/>
                  <a:t>Nêutrons = </a:t>
                </a:r>
                <a14:m>
                  <m:oMath xmlns:m="http://schemas.openxmlformats.org/officeDocument/2006/math">
                    <m:r>
                      <a:rPr lang="pt-BR" sz="2400" i="1">
                        <a:latin typeface="Cambria Math" panose="02040503050406030204" pitchFamily="18" charset="0"/>
                      </a:rPr>
                      <m:t>1,67</m:t>
                    </m:r>
                    <m:r>
                      <a:rPr lang="pt-BR" sz="2400" b="0" i="1" smtClean="0">
                        <a:latin typeface="Cambria Math" panose="02040503050406030204" pitchFamily="18" charset="0"/>
                      </a:rPr>
                      <m:t>5</m:t>
                    </m:r>
                    <m:r>
                      <a:rPr lang="pt-BR" sz="2400" i="1">
                        <a:latin typeface="Cambria Math" panose="02040503050406030204" pitchFamily="18" charset="0"/>
                      </a:rPr>
                      <m:t>∙</m:t>
                    </m:r>
                    <m:sSup>
                      <m:sSupPr>
                        <m:ctrlPr>
                          <a:rPr lang="pt-BR" sz="2400" i="1">
                            <a:latin typeface="Cambria Math" panose="02040503050406030204" pitchFamily="18" charset="0"/>
                          </a:rPr>
                        </m:ctrlPr>
                      </m:sSupPr>
                      <m:e>
                        <m:r>
                          <a:rPr lang="pt-BR" sz="2400" i="1">
                            <a:latin typeface="Cambria Math" panose="02040503050406030204" pitchFamily="18" charset="0"/>
                          </a:rPr>
                          <m:t>10</m:t>
                        </m:r>
                      </m:e>
                      <m:sup>
                        <m:r>
                          <a:rPr lang="pt-BR" sz="2400" i="1">
                            <a:latin typeface="Cambria Math" panose="02040503050406030204" pitchFamily="18" charset="0"/>
                          </a:rPr>
                          <m:t>−27</m:t>
                        </m:r>
                      </m:sup>
                    </m:sSup>
                    <m:r>
                      <a:rPr lang="pt-BR" sz="2400" i="1">
                        <a:latin typeface="Cambria Math" panose="02040503050406030204" pitchFamily="18" charset="0"/>
                      </a:rPr>
                      <m:t>𝑘𝑔</m:t>
                    </m:r>
                    <m:r>
                      <a:rPr lang="pt-BR" sz="2400" i="1">
                        <a:latin typeface="Cambria Math" panose="02040503050406030204" pitchFamily="18" charset="0"/>
                      </a:rPr>
                      <m:t>.</m:t>
                    </m:r>
                  </m:oMath>
                </a14:m>
                <a:r>
                  <a:rPr lang="pt-BR" sz="2400" dirty="0" smtClean="0"/>
                  <a:t/>
                </a:r>
                <a:br>
                  <a:rPr lang="pt-BR" sz="2400" dirty="0" smtClean="0"/>
                </a:br>
                <a:r>
                  <a:rPr lang="pt-BR" sz="2400" dirty="0" smtClean="0"/>
                  <a:t>Prótons = </a:t>
                </a:r>
                <a14:m>
                  <m:oMath xmlns:m="http://schemas.openxmlformats.org/officeDocument/2006/math">
                    <m:r>
                      <a:rPr lang="pt-BR" sz="2400" b="0" i="1" smtClean="0">
                        <a:latin typeface="Cambria Math" panose="02040503050406030204" pitchFamily="18" charset="0"/>
                      </a:rPr>
                      <m:t>1,673∙</m:t>
                    </m:r>
                    <m:sSup>
                      <m:sSupPr>
                        <m:ctrlPr>
                          <a:rPr lang="pt-BR" sz="2400" b="0" i="1" smtClean="0">
                            <a:latin typeface="Cambria Math" panose="02040503050406030204" pitchFamily="18" charset="0"/>
                          </a:rPr>
                        </m:ctrlPr>
                      </m:sSupPr>
                      <m:e>
                        <m:r>
                          <a:rPr lang="pt-BR" sz="2400" b="0" i="1" smtClean="0">
                            <a:latin typeface="Cambria Math" panose="02040503050406030204" pitchFamily="18" charset="0"/>
                          </a:rPr>
                          <m:t>10</m:t>
                        </m:r>
                      </m:e>
                      <m:sup>
                        <m:r>
                          <a:rPr lang="pt-BR" sz="2400" b="0" i="1" smtClean="0">
                            <a:latin typeface="Cambria Math" panose="02040503050406030204" pitchFamily="18" charset="0"/>
                          </a:rPr>
                          <m:t>−27</m:t>
                        </m:r>
                      </m:sup>
                    </m:sSup>
                    <m:r>
                      <a:rPr lang="pt-BR" sz="2400" b="0" i="1" smtClean="0">
                        <a:latin typeface="Cambria Math" panose="02040503050406030204" pitchFamily="18" charset="0"/>
                      </a:rPr>
                      <m:t>𝑘𝑔</m:t>
                    </m:r>
                    <m:r>
                      <a:rPr lang="pt-BR" sz="2400" b="0" i="1" smtClean="0">
                        <a:latin typeface="Cambria Math" panose="02040503050406030204" pitchFamily="18" charset="0"/>
                      </a:rPr>
                      <m:t>.</m:t>
                    </m:r>
                  </m:oMath>
                </a14:m>
                <a:r>
                  <a:rPr lang="pt-BR" sz="2400" dirty="0" smtClean="0"/>
                  <a:t/>
                </a:r>
                <a:br>
                  <a:rPr lang="pt-BR" sz="2400" dirty="0" smtClean="0"/>
                </a:br>
                <a:r>
                  <a:rPr lang="pt-BR" sz="2400" dirty="0" smtClean="0"/>
                  <a:t>Elétron = 9,11</a:t>
                </a:r>
                <a14:m>
                  <m:oMath xmlns:m="http://schemas.openxmlformats.org/officeDocument/2006/math">
                    <m:r>
                      <a:rPr lang="pt-BR" sz="2400" i="1">
                        <a:latin typeface="Cambria Math" panose="02040503050406030204" pitchFamily="18" charset="0"/>
                      </a:rPr>
                      <m:t>∙</m:t>
                    </m:r>
                    <m:sSup>
                      <m:sSupPr>
                        <m:ctrlPr>
                          <a:rPr lang="pt-BR" sz="2400" i="1">
                            <a:latin typeface="Cambria Math" panose="02040503050406030204" pitchFamily="18" charset="0"/>
                          </a:rPr>
                        </m:ctrlPr>
                      </m:sSupPr>
                      <m:e>
                        <m:r>
                          <a:rPr lang="pt-BR" sz="2400" i="1">
                            <a:latin typeface="Cambria Math" panose="02040503050406030204" pitchFamily="18" charset="0"/>
                          </a:rPr>
                          <m:t>10</m:t>
                        </m:r>
                      </m:e>
                      <m:sup>
                        <m:r>
                          <a:rPr lang="pt-BR" sz="2400" i="1">
                            <a:latin typeface="Cambria Math" panose="02040503050406030204" pitchFamily="18" charset="0"/>
                          </a:rPr>
                          <m:t>−</m:t>
                        </m:r>
                        <m:r>
                          <a:rPr lang="pt-BR" sz="2400" b="0" i="1" smtClean="0">
                            <a:latin typeface="Cambria Math" panose="02040503050406030204" pitchFamily="18" charset="0"/>
                          </a:rPr>
                          <m:t>31</m:t>
                        </m:r>
                      </m:sup>
                    </m:sSup>
                    <m:r>
                      <a:rPr lang="pt-BR" sz="2400" i="1">
                        <a:latin typeface="Cambria Math" panose="02040503050406030204" pitchFamily="18" charset="0"/>
                      </a:rPr>
                      <m:t>𝑘𝑔</m:t>
                    </m:r>
                  </m:oMath>
                </a14:m>
                <a:r>
                  <a:rPr lang="pt-BR" sz="2400" dirty="0" smtClean="0"/>
                  <a:t>.</a:t>
                </a:r>
              </a:p>
              <a:p>
                <a:r>
                  <a:rPr lang="pt-BR" dirty="0" smtClean="0">
                    <a:solidFill>
                      <a:schemeClr val="accent1">
                        <a:lumMod val="75000"/>
                      </a:schemeClr>
                    </a:solidFill>
                  </a:rPr>
                  <a:t>Carga Elétrica (Q):</a:t>
                </a:r>
                <a:br>
                  <a:rPr lang="pt-BR" dirty="0" smtClean="0">
                    <a:solidFill>
                      <a:schemeClr val="accent1">
                        <a:lumMod val="75000"/>
                      </a:schemeClr>
                    </a:solidFill>
                  </a:rPr>
                </a:br>
                <a:r>
                  <a:rPr lang="pt-BR" dirty="0" smtClean="0">
                    <a:solidFill>
                      <a:schemeClr val="accent1">
                        <a:lumMod val="75000"/>
                      </a:schemeClr>
                    </a:solidFill>
                  </a:rPr>
                  <a:t>Elementar (e) = </a:t>
                </a:r>
                <a14:m>
                  <m:oMath xmlns:m="http://schemas.openxmlformats.org/officeDocument/2006/math">
                    <m:r>
                      <a:rPr lang="pt-BR" i="1">
                        <a:solidFill>
                          <a:schemeClr val="accent1">
                            <a:lumMod val="75000"/>
                          </a:schemeClr>
                        </a:solidFill>
                        <a:latin typeface="Cambria Math" panose="02040503050406030204" pitchFamily="18" charset="0"/>
                      </a:rPr>
                      <m:t>1,</m:t>
                    </m:r>
                    <m:r>
                      <a:rPr lang="pt-BR" b="0" i="1" smtClean="0">
                        <a:solidFill>
                          <a:schemeClr val="accent1">
                            <a:lumMod val="75000"/>
                          </a:schemeClr>
                        </a:solidFill>
                        <a:latin typeface="Cambria Math" panose="02040503050406030204" pitchFamily="18" charset="0"/>
                      </a:rPr>
                      <m:t>6</m:t>
                    </m:r>
                    <m:r>
                      <a:rPr lang="pt-BR" i="1">
                        <a:solidFill>
                          <a:schemeClr val="accent1">
                            <a:lumMod val="75000"/>
                          </a:schemeClr>
                        </a:solidFill>
                        <a:latin typeface="Cambria Math" panose="02040503050406030204" pitchFamily="18" charset="0"/>
                      </a:rPr>
                      <m:t>∙</m:t>
                    </m:r>
                    <m:sSup>
                      <m:sSupPr>
                        <m:ctrlPr>
                          <a:rPr lang="pt-BR" i="1">
                            <a:solidFill>
                              <a:schemeClr val="accent1">
                                <a:lumMod val="75000"/>
                              </a:schemeClr>
                            </a:solidFill>
                            <a:latin typeface="Cambria Math" panose="02040503050406030204" pitchFamily="18" charset="0"/>
                          </a:rPr>
                        </m:ctrlPr>
                      </m:sSupPr>
                      <m:e>
                        <m:r>
                          <a:rPr lang="pt-BR" i="1">
                            <a:solidFill>
                              <a:schemeClr val="accent1">
                                <a:lumMod val="75000"/>
                              </a:schemeClr>
                            </a:solidFill>
                            <a:latin typeface="Cambria Math" panose="02040503050406030204" pitchFamily="18" charset="0"/>
                          </a:rPr>
                          <m:t>10</m:t>
                        </m:r>
                      </m:e>
                      <m:sup>
                        <m:r>
                          <a:rPr lang="pt-BR" i="1">
                            <a:solidFill>
                              <a:schemeClr val="accent1">
                                <a:lumMod val="75000"/>
                              </a:schemeClr>
                            </a:solidFill>
                            <a:latin typeface="Cambria Math" panose="02040503050406030204" pitchFamily="18" charset="0"/>
                          </a:rPr>
                          <m:t>−</m:t>
                        </m:r>
                        <m:r>
                          <a:rPr lang="pt-BR" b="0" i="1" smtClean="0">
                            <a:solidFill>
                              <a:schemeClr val="accent1">
                                <a:lumMod val="75000"/>
                              </a:schemeClr>
                            </a:solidFill>
                            <a:latin typeface="Cambria Math" panose="02040503050406030204" pitchFamily="18" charset="0"/>
                          </a:rPr>
                          <m:t>19</m:t>
                        </m:r>
                      </m:sup>
                    </m:sSup>
                    <m:r>
                      <a:rPr lang="pt-BR" b="0" i="1" smtClean="0">
                        <a:solidFill>
                          <a:schemeClr val="accent1">
                            <a:lumMod val="75000"/>
                          </a:schemeClr>
                        </a:solidFill>
                        <a:latin typeface="Cambria Math" panose="02040503050406030204" pitchFamily="18" charset="0"/>
                      </a:rPr>
                      <m:t>𝐶</m:t>
                    </m:r>
                    <m:r>
                      <a:rPr lang="pt-BR" i="1">
                        <a:solidFill>
                          <a:schemeClr val="accent1">
                            <a:lumMod val="75000"/>
                          </a:schemeClr>
                        </a:solidFill>
                        <a:latin typeface="Cambria Math" panose="02040503050406030204" pitchFamily="18" charset="0"/>
                      </a:rPr>
                      <m:t>.</m:t>
                    </m:r>
                  </m:oMath>
                </a14:m>
                <a:r>
                  <a:rPr lang="pt-BR" i="1" dirty="0" smtClean="0">
                    <a:solidFill>
                      <a:schemeClr val="accent1">
                        <a:lumMod val="75000"/>
                      </a:schemeClr>
                    </a:solidFill>
                    <a:latin typeface="Cambria Math" panose="02040503050406030204" pitchFamily="18" charset="0"/>
                  </a:rPr>
                  <a:t/>
                </a:r>
                <a:br>
                  <a:rPr lang="pt-BR" i="1" dirty="0" smtClean="0">
                    <a:solidFill>
                      <a:schemeClr val="accent1">
                        <a:lumMod val="75000"/>
                      </a:schemeClr>
                    </a:solidFill>
                    <a:latin typeface="Cambria Math" panose="02040503050406030204" pitchFamily="18" charset="0"/>
                  </a:rPr>
                </a:br>
                <a14:m>
                  <m:oMath xmlns:m="http://schemas.openxmlformats.org/officeDocument/2006/math">
                    <m:sSub>
                      <m:sSubPr>
                        <m:ctrlPr>
                          <a:rPr lang="pt-BR" i="1" smtClean="0">
                            <a:solidFill>
                              <a:schemeClr val="accent1">
                                <a:lumMod val="75000"/>
                              </a:schemeClr>
                            </a:solidFill>
                            <a:latin typeface="Cambria Math" panose="02040503050406030204" pitchFamily="18" charset="0"/>
                          </a:rPr>
                        </m:ctrlPr>
                      </m:sSubPr>
                      <m:e>
                        <m:r>
                          <a:rPr lang="pt-BR" b="0" i="1" smtClean="0">
                            <a:solidFill>
                              <a:schemeClr val="accent1">
                                <a:lumMod val="75000"/>
                              </a:schemeClr>
                            </a:solidFill>
                            <a:latin typeface="Cambria Math" panose="02040503050406030204" pitchFamily="18" charset="0"/>
                          </a:rPr>
                          <m:t>𝑄</m:t>
                        </m:r>
                      </m:e>
                      <m:sub>
                        <m:r>
                          <a:rPr lang="pt-BR" b="0" i="1" smtClean="0">
                            <a:solidFill>
                              <a:schemeClr val="accent1">
                                <a:lumMod val="75000"/>
                              </a:schemeClr>
                            </a:solidFill>
                            <a:latin typeface="Cambria Math" panose="02040503050406030204" pitchFamily="18" charset="0"/>
                          </a:rPr>
                          <m:t>𝑝𝑟</m:t>
                        </m:r>
                        <m:r>
                          <a:rPr lang="pt-BR" b="0" i="1" smtClean="0">
                            <a:solidFill>
                              <a:schemeClr val="accent1">
                                <a:lumMod val="75000"/>
                              </a:schemeClr>
                            </a:solidFill>
                            <a:latin typeface="Cambria Math" panose="02040503050406030204" pitchFamily="18" charset="0"/>
                          </a:rPr>
                          <m:t>ó</m:t>
                        </m:r>
                        <m:r>
                          <a:rPr lang="pt-BR" b="0" i="1" smtClean="0">
                            <a:solidFill>
                              <a:schemeClr val="accent1">
                                <a:lumMod val="75000"/>
                              </a:schemeClr>
                            </a:solidFill>
                            <a:latin typeface="Cambria Math" panose="02040503050406030204" pitchFamily="18" charset="0"/>
                          </a:rPr>
                          <m:t>𝑡𝑜𝑛</m:t>
                        </m:r>
                      </m:sub>
                    </m:sSub>
                    <m:r>
                      <a:rPr lang="pt-BR" b="0" i="1" smtClean="0">
                        <a:solidFill>
                          <a:schemeClr val="accent1">
                            <a:lumMod val="75000"/>
                          </a:schemeClr>
                        </a:solidFill>
                        <a:latin typeface="Cambria Math" panose="02040503050406030204" pitchFamily="18" charset="0"/>
                      </a:rPr>
                      <m:t>= +</m:t>
                    </m:r>
                    <m:r>
                      <a:rPr lang="pt-BR" b="0" i="1" smtClean="0">
                        <a:solidFill>
                          <a:schemeClr val="accent1">
                            <a:lumMod val="75000"/>
                          </a:schemeClr>
                        </a:solidFill>
                        <a:latin typeface="Cambria Math" panose="02040503050406030204" pitchFamily="18" charset="0"/>
                      </a:rPr>
                      <m:t>𝑒</m:t>
                    </m:r>
                  </m:oMath>
                </a14:m>
                <a:r>
                  <a:rPr lang="pt-BR" b="0" i="1" dirty="0" smtClean="0">
                    <a:solidFill>
                      <a:schemeClr val="accent1">
                        <a:lumMod val="75000"/>
                      </a:schemeClr>
                    </a:solidFill>
                    <a:latin typeface="Cambria Math" panose="02040503050406030204" pitchFamily="18" charset="0"/>
                  </a:rPr>
                  <a:t>.</a:t>
                </a:r>
                <a:br>
                  <a:rPr lang="pt-BR" b="0" i="1" dirty="0" smtClean="0">
                    <a:solidFill>
                      <a:schemeClr val="accent1">
                        <a:lumMod val="75000"/>
                      </a:schemeClr>
                    </a:solidFill>
                    <a:latin typeface="Cambria Math" panose="02040503050406030204" pitchFamily="18" charset="0"/>
                  </a:rPr>
                </a:br>
                <a14:m>
                  <m:oMath xmlns:m="http://schemas.openxmlformats.org/officeDocument/2006/math">
                    <m:sSub>
                      <m:sSubPr>
                        <m:ctrlPr>
                          <a:rPr lang="pt-BR" i="1">
                            <a:solidFill>
                              <a:schemeClr val="accent1">
                                <a:lumMod val="75000"/>
                              </a:schemeClr>
                            </a:solidFill>
                            <a:latin typeface="Cambria Math" panose="02040503050406030204" pitchFamily="18" charset="0"/>
                          </a:rPr>
                        </m:ctrlPr>
                      </m:sSubPr>
                      <m:e>
                        <m:r>
                          <a:rPr lang="pt-BR" i="1">
                            <a:solidFill>
                              <a:schemeClr val="accent1">
                                <a:lumMod val="75000"/>
                              </a:schemeClr>
                            </a:solidFill>
                            <a:latin typeface="Cambria Math" panose="02040503050406030204" pitchFamily="18" charset="0"/>
                          </a:rPr>
                          <m:t>𝑄</m:t>
                        </m:r>
                      </m:e>
                      <m:sub>
                        <m:r>
                          <a:rPr lang="pt-BR" b="0" i="1" smtClean="0">
                            <a:solidFill>
                              <a:schemeClr val="accent1">
                                <a:lumMod val="75000"/>
                              </a:schemeClr>
                            </a:solidFill>
                            <a:latin typeface="Cambria Math" panose="02040503050406030204" pitchFamily="18" charset="0"/>
                          </a:rPr>
                          <m:t>𝑒𝑙</m:t>
                        </m:r>
                        <m:r>
                          <a:rPr lang="pt-BR" b="0" i="1" smtClean="0">
                            <a:solidFill>
                              <a:schemeClr val="accent1">
                                <a:lumMod val="75000"/>
                              </a:schemeClr>
                            </a:solidFill>
                            <a:latin typeface="Cambria Math" panose="02040503050406030204" pitchFamily="18" charset="0"/>
                          </a:rPr>
                          <m:t>é</m:t>
                        </m:r>
                        <m:r>
                          <a:rPr lang="pt-BR" b="0" i="1" smtClean="0">
                            <a:solidFill>
                              <a:schemeClr val="accent1">
                                <a:lumMod val="75000"/>
                              </a:schemeClr>
                            </a:solidFill>
                            <a:latin typeface="Cambria Math" panose="02040503050406030204" pitchFamily="18" charset="0"/>
                          </a:rPr>
                          <m:t>𝑡𝑟𝑜𝑛</m:t>
                        </m:r>
                      </m:sub>
                    </m:sSub>
                    <m:r>
                      <a:rPr lang="pt-BR" i="1">
                        <a:solidFill>
                          <a:schemeClr val="accent1">
                            <a:lumMod val="75000"/>
                          </a:schemeClr>
                        </a:solidFill>
                        <a:latin typeface="Cambria Math" panose="02040503050406030204" pitchFamily="18" charset="0"/>
                      </a:rPr>
                      <m:t>=</m:t>
                    </m:r>
                    <m:r>
                      <a:rPr lang="pt-BR" b="0" i="1" smtClean="0">
                        <a:solidFill>
                          <a:schemeClr val="accent1">
                            <a:lumMod val="75000"/>
                          </a:schemeClr>
                        </a:solidFill>
                        <a:latin typeface="Cambria Math" panose="02040503050406030204" pitchFamily="18" charset="0"/>
                      </a:rPr>
                      <m:t>−</m:t>
                    </m:r>
                    <m:r>
                      <a:rPr lang="pt-BR" i="1">
                        <a:solidFill>
                          <a:schemeClr val="accent1">
                            <a:lumMod val="75000"/>
                          </a:schemeClr>
                        </a:solidFill>
                        <a:latin typeface="Cambria Math" panose="02040503050406030204" pitchFamily="18" charset="0"/>
                      </a:rPr>
                      <m:t>𝑒</m:t>
                    </m:r>
                  </m:oMath>
                </a14:m>
                <a:r>
                  <a:rPr lang="pt-BR" dirty="0" smtClean="0">
                    <a:solidFill>
                      <a:schemeClr val="accent1">
                        <a:lumMod val="75000"/>
                      </a:schemeClr>
                    </a:solidFill>
                  </a:rPr>
                  <a:t>.</a:t>
                </a:r>
                <a:br>
                  <a:rPr lang="pt-BR" dirty="0" smtClean="0">
                    <a:solidFill>
                      <a:schemeClr val="accent1">
                        <a:lumMod val="75000"/>
                      </a:schemeClr>
                    </a:solidFill>
                  </a:rPr>
                </a:br>
                <a:r>
                  <a:rPr lang="pt-BR" dirty="0" smtClean="0">
                    <a:solidFill>
                      <a:schemeClr val="accent1">
                        <a:lumMod val="75000"/>
                      </a:schemeClr>
                    </a:solidFill>
                  </a:rPr>
                  <a:t>Unidade: C (Coulomb)</a:t>
                </a:r>
                <a:br>
                  <a:rPr lang="pt-BR" dirty="0" smtClean="0">
                    <a:solidFill>
                      <a:schemeClr val="accent1">
                        <a:lumMod val="75000"/>
                      </a:schemeClr>
                    </a:solidFill>
                  </a:rPr>
                </a:br>
                <a:endParaRPr lang="pt-BR" dirty="0" smtClean="0">
                  <a:solidFill>
                    <a:schemeClr val="accent1">
                      <a:lumMod val="75000"/>
                    </a:schemeClr>
                  </a:solidFill>
                </a:endParaRPr>
              </a:p>
              <a:p>
                <a14:m>
                  <m:oMath xmlns:m="http://schemas.openxmlformats.org/officeDocument/2006/math">
                    <m:r>
                      <a:rPr lang="pt-BR" i="1" smtClean="0">
                        <a:solidFill>
                          <a:srgbClr val="FF0000"/>
                        </a:solidFill>
                        <a:latin typeface="Cambria Math" panose="02040503050406030204" pitchFamily="18" charset="0"/>
                      </a:rPr>
                      <m:t>∆</m:t>
                    </m:r>
                    <m:r>
                      <a:rPr lang="pt-BR" b="0" i="1" smtClean="0">
                        <a:solidFill>
                          <a:srgbClr val="FF0000"/>
                        </a:solidFill>
                        <a:latin typeface="Cambria Math" panose="02040503050406030204" pitchFamily="18" charset="0"/>
                      </a:rPr>
                      <m:t>𝑄</m:t>
                    </m:r>
                    <m:r>
                      <a:rPr lang="pt-BR" b="0" i="1" smtClean="0">
                        <a:solidFill>
                          <a:srgbClr val="FF0000"/>
                        </a:solidFill>
                        <a:latin typeface="Cambria Math" panose="02040503050406030204" pitchFamily="18" charset="0"/>
                      </a:rPr>
                      <m:t>=</m:t>
                    </m:r>
                    <m:r>
                      <a:rPr lang="pt-BR" b="0" i="1" smtClean="0">
                        <a:solidFill>
                          <a:srgbClr val="FF0000"/>
                        </a:solidFill>
                        <a:latin typeface="Cambria Math" panose="02040503050406030204" pitchFamily="18" charset="0"/>
                      </a:rPr>
                      <m:t>𝑛</m:t>
                    </m:r>
                    <m:r>
                      <a:rPr lang="pt-BR" b="0" i="1" smtClean="0">
                        <a:solidFill>
                          <a:srgbClr val="FF0000"/>
                        </a:solidFill>
                        <a:latin typeface="Cambria Math" panose="02040503050406030204" pitchFamily="18" charset="0"/>
                      </a:rPr>
                      <m:t>∙</m:t>
                    </m:r>
                    <m:r>
                      <a:rPr lang="pt-BR" b="0" i="1" smtClean="0">
                        <a:solidFill>
                          <a:srgbClr val="FF0000"/>
                        </a:solidFill>
                        <a:latin typeface="Cambria Math" panose="02040503050406030204" pitchFamily="18" charset="0"/>
                      </a:rPr>
                      <m:t>𝑒</m:t>
                    </m:r>
                  </m:oMath>
                </a14:m>
                <a:r>
                  <a:rPr lang="pt-BR" dirty="0" smtClean="0"/>
                  <a:t/>
                </a:r>
                <a:br>
                  <a:rPr lang="pt-BR" dirty="0" smtClean="0"/>
                </a:br>
                <a:r>
                  <a:rPr lang="pt-BR" dirty="0" smtClean="0"/>
                  <a:t/>
                </a:r>
                <a:br>
                  <a:rPr lang="pt-BR" dirty="0" smtClean="0"/>
                </a:br>
                <a:endParaRPr lang="pt-BR" dirty="0"/>
              </a:p>
            </p:txBody>
          </p:sp>
        </mc:Choice>
        <mc:Fallback xmlns="">
          <p:sp>
            <p:nvSpPr>
              <p:cNvPr id="3" name="Espaço Reservado para Conteúdo 2"/>
              <p:cNvSpPr>
                <a:spLocks noGrp="1" noRot="1" noChangeAspect="1" noMove="1" noResize="1" noEditPoints="1" noAdjustHandles="1" noChangeArrowheads="1" noChangeShapeType="1" noTextEdit="1"/>
              </p:cNvSpPr>
              <p:nvPr>
                <p:ph idx="1"/>
              </p:nvPr>
            </p:nvSpPr>
            <p:spPr>
              <a:xfrm>
                <a:off x="838200" y="811369"/>
                <a:ext cx="10515600" cy="5365594"/>
              </a:xfrm>
              <a:blipFill>
                <a:blip r:embed="rId2"/>
                <a:stretch>
                  <a:fillRect l="-1043" t="-1591"/>
                </a:stretch>
              </a:blipFill>
            </p:spPr>
            <p:txBody>
              <a:bodyPr/>
              <a:lstStyle/>
              <a:p>
                <a:r>
                  <a:rPr lang="pt-BR">
                    <a:noFill/>
                  </a:rPr>
                  <a:t> </a:t>
                </a:r>
              </a:p>
            </p:txBody>
          </p:sp>
        </mc:Fallback>
      </mc:AlternateContent>
      <p:pic>
        <p:nvPicPr>
          <p:cNvPr id="4" name="Picture 6" descr="http://www.canalacademie.com/IMG/gif/a-atome_BCED384B_F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9589" y="631198"/>
            <a:ext cx="6352411" cy="4700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75257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500" dirty="0" smtClean="0">
                <a:latin typeface="Arial Rounded MT Bold" panose="020F0704030504030204" pitchFamily="34" charset="0"/>
              </a:rPr>
              <a:t>Potencial Elétrico (V)</a:t>
            </a:r>
            <a:br>
              <a:rPr lang="pt-BR" sz="3500" dirty="0" smtClean="0">
                <a:latin typeface="Arial Rounded MT Bold" panose="020F0704030504030204" pitchFamily="34" charset="0"/>
              </a:rPr>
            </a:br>
            <a:r>
              <a:rPr lang="pt-BR" sz="3500" dirty="0" smtClean="0">
                <a:latin typeface="Arial Rounded MT Bold" panose="020F0704030504030204" pitchFamily="34" charset="0"/>
              </a:rPr>
              <a:t>Diferença de potencial (U)</a:t>
            </a:r>
            <a:endParaRPr lang="pt-BR" sz="3500" dirty="0">
              <a:latin typeface="Arial Rounded MT Bold" panose="020F0704030504030204" pitchFamily="34" charset="0"/>
            </a:endParaRPr>
          </a:p>
        </p:txBody>
      </p:sp>
      <p:pic>
        <p:nvPicPr>
          <p:cNvPr id="4" name="Imagem 3"/>
          <p:cNvPicPr>
            <a:picLocks noChangeAspect="1"/>
          </p:cNvPicPr>
          <p:nvPr/>
        </p:nvPicPr>
        <p:blipFill>
          <a:blip r:embed="rId2"/>
          <a:stretch>
            <a:fillRect/>
          </a:stretch>
        </p:blipFill>
        <p:spPr>
          <a:xfrm>
            <a:off x="1124317" y="1825625"/>
            <a:ext cx="9943366" cy="3631708"/>
          </a:xfrm>
          <a:prstGeom prst="rect">
            <a:avLst/>
          </a:prstGeom>
        </p:spPr>
      </p:pic>
    </p:spTree>
    <p:extLst>
      <p:ext uri="{BB962C8B-B14F-4D97-AF65-F5344CB8AC3E}">
        <p14:creationId xmlns:p14="http://schemas.microsoft.com/office/powerpoint/2010/main" val="18572657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1103233" y="203659"/>
            <a:ext cx="10410480" cy="6519114"/>
          </a:xfrm>
          <a:prstGeom prst="rect">
            <a:avLst/>
          </a:prstGeom>
        </p:spPr>
      </p:pic>
    </p:spTree>
    <p:extLst>
      <p:ext uri="{BB962C8B-B14F-4D97-AF65-F5344CB8AC3E}">
        <p14:creationId xmlns:p14="http://schemas.microsoft.com/office/powerpoint/2010/main" val="42550948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1</a:t>
            </a:r>
            <a:endParaRPr lang="pt-BR" sz="3000" dirty="0">
              <a:latin typeface="Britannic Bold" panose="020B0903060703020204" pitchFamily="34" charset="0"/>
            </a:endParaRPr>
          </a:p>
        </p:txBody>
      </p:sp>
      <p:sp>
        <p:nvSpPr>
          <p:cNvPr id="3" name="Espaço Reservado para Conteúdo 2"/>
          <p:cNvSpPr>
            <a:spLocks noGrp="1"/>
          </p:cNvSpPr>
          <p:nvPr>
            <p:ph idx="1"/>
          </p:nvPr>
        </p:nvSpPr>
        <p:spPr>
          <a:xfrm>
            <a:off x="689065" y="875213"/>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Na imagem abaixo podemos observar, no </a:t>
            </a:r>
            <a:r>
              <a:rPr lang="pt-BR" sz="2500" dirty="0">
                <a:latin typeface="Arial Narrow" panose="020B0606020202030204" pitchFamily="34" charset="0"/>
                <a:cs typeface="Times New Roman" panose="02020603050405020304" pitchFamily="18" charset="0"/>
              </a:rPr>
              <a:t>OA </a:t>
            </a:r>
            <a:r>
              <a:rPr lang="pt-BR" sz="2500" dirty="0" smtClean="0">
                <a:latin typeface="Arial Narrow" panose="020B0606020202030204" pitchFamily="34" charset="0"/>
                <a:cs typeface="Times New Roman" panose="02020603050405020304" pitchFamily="18" charset="0"/>
              </a:rPr>
              <a:t>“Charges </a:t>
            </a:r>
            <a:r>
              <a:rPr lang="pt-BR" sz="2500" dirty="0" err="1" smtClean="0">
                <a:latin typeface="Arial Narrow" panose="020B0606020202030204" pitchFamily="34" charset="0"/>
                <a:cs typeface="Times New Roman" panose="02020603050405020304" pitchFamily="18" charset="0"/>
              </a:rPr>
              <a:t>and</a:t>
            </a:r>
            <a:r>
              <a:rPr lang="pt-BR" sz="2500" dirty="0" smtClean="0">
                <a:latin typeface="Arial Narrow" panose="020B0606020202030204" pitchFamily="34" charset="0"/>
                <a:cs typeface="Times New Roman" panose="02020603050405020304" pitchFamily="18" charset="0"/>
              </a:rPr>
              <a:t> </a:t>
            </a:r>
            <a:r>
              <a:rPr lang="pt-BR" sz="2500" dirty="0" err="1" smtClean="0">
                <a:latin typeface="Arial Narrow" panose="020B0606020202030204" pitchFamily="34" charset="0"/>
                <a:cs typeface="Times New Roman" panose="02020603050405020304" pitchFamily="18" charset="0"/>
              </a:rPr>
              <a:t>Fields</a:t>
            </a:r>
            <a:r>
              <a:rPr lang="pt-BR" sz="2500" dirty="0" smtClean="0">
                <a:latin typeface="Arial Narrow" panose="020B0606020202030204" pitchFamily="34" charset="0"/>
                <a:cs typeface="Times New Roman" panose="02020603050405020304" pitchFamily="18" charset="0"/>
              </a:rPr>
              <a:t> (HTML5)”, uma carga elétrica de 2nC e um medidor de potencial elétrico. O que acontecerá com o potencial (em Volt) se movermos o medidor de potencial no sentido da seta amarela? Explique.</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705397"/>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sz="2500" dirty="0">
              <a:latin typeface="Arial Narrow" panose="020B0606020202030204" pitchFamily="34" charset="0"/>
              <a:cs typeface="Times New Roman" panose="02020603050405020304" pitchFamily="18" charset="0"/>
            </a:endParaRPr>
          </a:p>
        </p:txBody>
      </p:sp>
      <p:pic>
        <p:nvPicPr>
          <p:cNvPr id="12" name="Imagem 11"/>
          <p:cNvPicPr>
            <a:picLocks noChangeAspect="1"/>
          </p:cNvPicPr>
          <p:nvPr/>
        </p:nvPicPr>
        <p:blipFill>
          <a:blip r:embed="rId2"/>
          <a:stretch>
            <a:fillRect/>
          </a:stretch>
        </p:blipFill>
        <p:spPr>
          <a:xfrm>
            <a:off x="2843348" y="2299063"/>
            <a:ext cx="6898411" cy="3995329"/>
          </a:xfrm>
          <a:prstGeom prst="rect">
            <a:avLst/>
          </a:prstGeom>
        </p:spPr>
      </p:pic>
    </p:spTree>
    <p:extLst>
      <p:ext uri="{BB962C8B-B14F-4D97-AF65-F5344CB8AC3E}">
        <p14:creationId xmlns:p14="http://schemas.microsoft.com/office/powerpoint/2010/main" val="262800943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2</a:t>
            </a:r>
            <a:endParaRPr lang="pt-BR" sz="3000" dirty="0">
              <a:latin typeface="Britannic Bold" panose="020B0903060703020204" pitchFamily="34" charset="0"/>
            </a:endParaRPr>
          </a:p>
        </p:txBody>
      </p:sp>
      <p:sp>
        <p:nvSpPr>
          <p:cNvPr id="3" name="Espaço Reservado para Conteúdo 2"/>
          <p:cNvSpPr>
            <a:spLocks noGrp="1"/>
          </p:cNvSpPr>
          <p:nvPr>
            <p:ph idx="1"/>
          </p:nvPr>
        </p:nvSpPr>
        <p:spPr>
          <a:xfrm>
            <a:off x="689065" y="875213"/>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A imagem abaixo mostra duas cargas, em módulo, de 1nC. Por que o medidor de potencial marca zero volt? Explique.</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705397"/>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sz="2500" dirty="0">
              <a:latin typeface="Arial Narrow" panose="020B0606020202030204" pitchFamily="34" charset="0"/>
              <a:cs typeface="Times New Roman" panose="02020603050405020304" pitchFamily="18" charset="0"/>
            </a:endParaRPr>
          </a:p>
        </p:txBody>
      </p:sp>
      <p:pic>
        <p:nvPicPr>
          <p:cNvPr id="5" name="Imagem 4"/>
          <p:cNvPicPr>
            <a:picLocks noChangeAspect="1"/>
          </p:cNvPicPr>
          <p:nvPr/>
        </p:nvPicPr>
        <p:blipFill>
          <a:blip r:embed="rId2"/>
          <a:stretch>
            <a:fillRect/>
          </a:stretch>
        </p:blipFill>
        <p:spPr>
          <a:xfrm>
            <a:off x="2630669" y="2142309"/>
            <a:ext cx="6697619" cy="3835037"/>
          </a:xfrm>
          <a:prstGeom prst="rect">
            <a:avLst/>
          </a:prstGeom>
        </p:spPr>
      </p:pic>
    </p:spTree>
    <p:extLst>
      <p:ext uri="{BB962C8B-B14F-4D97-AF65-F5344CB8AC3E}">
        <p14:creationId xmlns:p14="http://schemas.microsoft.com/office/powerpoint/2010/main" val="155548306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a:t>
            </a:r>
            <a:r>
              <a:rPr lang="pt-BR" sz="3000" dirty="0">
                <a:latin typeface="Britannic Bold" panose="020B0903060703020204" pitchFamily="34" charset="0"/>
              </a:rPr>
              <a:t>3</a:t>
            </a:r>
          </a:p>
        </p:txBody>
      </p:sp>
      <p:sp>
        <p:nvSpPr>
          <p:cNvPr id="3" name="Espaço Reservado para Conteúdo 2"/>
          <p:cNvSpPr>
            <a:spLocks noGrp="1"/>
          </p:cNvSpPr>
          <p:nvPr>
            <p:ph idx="1"/>
          </p:nvPr>
        </p:nvSpPr>
        <p:spPr>
          <a:xfrm>
            <a:off x="689065" y="875213"/>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Cada </a:t>
            </a:r>
            <a:r>
              <a:rPr lang="pt-BR" sz="2500" dirty="0">
                <a:latin typeface="Arial Narrow" panose="020B0606020202030204" pitchFamily="34" charset="0"/>
                <a:cs typeface="Times New Roman" panose="02020603050405020304" pitchFamily="18" charset="0"/>
              </a:rPr>
              <a:t>i</a:t>
            </a:r>
            <a:r>
              <a:rPr lang="pt-BR" sz="2500" dirty="0" smtClean="0">
                <a:latin typeface="Arial Narrow" panose="020B0606020202030204" pitchFamily="34" charset="0"/>
                <a:cs typeface="Times New Roman" panose="02020603050405020304" pitchFamily="18" charset="0"/>
              </a:rPr>
              <a:t>magem abaixo contem uma linha verde que representa pontos de mesmo potencial que distam da carga negativa. Por que na imagem da esquerda a linha é uma circunferência e na imagem da direita não? Explique.</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705397"/>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sz="2500" dirty="0">
              <a:latin typeface="Arial Narrow" panose="020B0606020202030204" pitchFamily="34" charset="0"/>
              <a:cs typeface="Times New Roman" panose="02020603050405020304" pitchFamily="18" charset="0"/>
            </a:endParaRPr>
          </a:p>
        </p:txBody>
      </p:sp>
      <p:pic>
        <p:nvPicPr>
          <p:cNvPr id="4" name="Imagem 3"/>
          <p:cNvPicPr>
            <a:picLocks noChangeAspect="1"/>
          </p:cNvPicPr>
          <p:nvPr/>
        </p:nvPicPr>
        <p:blipFill>
          <a:blip r:embed="rId2"/>
          <a:stretch>
            <a:fillRect/>
          </a:stretch>
        </p:blipFill>
        <p:spPr>
          <a:xfrm>
            <a:off x="6401207" y="2358053"/>
            <a:ext cx="4255087" cy="3666263"/>
          </a:xfrm>
          <a:prstGeom prst="rect">
            <a:avLst/>
          </a:prstGeom>
        </p:spPr>
      </p:pic>
      <p:pic>
        <p:nvPicPr>
          <p:cNvPr id="5" name="Imagem 4"/>
          <p:cNvPicPr>
            <a:picLocks noChangeAspect="1"/>
          </p:cNvPicPr>
          <p:nvPr/>
        </p:nvPicPr>
        <p:blipFill>
          <a:blip r:embed="rId3"/>
          <a:stretch>
            <a:fillRect/>
          </a:stretch>
        </p:blipFill>
        <p:spPr>
          <a:xfrm>
            <a:off x="1551758" y="2385549"/>
            <a:ext cx="4235087" cy="3638768"/>
          </a:xfrm>
          <a:prstGeom prst="rect">
            <a:avLst/>
          </a:prstGeom>
        </p:spPr>
      </p:pic>
    </p:spTree>
    <p:extLst>
      <p:ext uri="{BB962C8B-B14F-4D97-AF65-F5344CB8AC3E}">
        <p14:creationId xmlns:p14="http://schemas.microsoft.com/office/powerpoint/2010/main" val="199332227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a:t>
            </a:r>
            <a:r>
              <a:rPr lang="pt-BR" sz="3000" dirty="0">
                <a:latin typeface="Britannic Bold" panose="020B0903060703020204" pitchFamily="34" charset="0"/>
              </a:rPr>
              <a:t>4</a:t>
            </a:r>
          </a:p>
        </p:txBody>
      </p:sp>
      <p:sp>
        <p:nvSpPr>
          <p:cNvPr id="3" name="Espaço Reservado para Conteúdo 2"/>
          <p:cNvSpPr>
            <a:spLocks noGrp="1"/>
          </p:cNvSpPr>
          <p:nvPr>
            <p:ph idx="1"/>
          </p:nvPr>
        </p:nvSpPr>
        <p:spPr>
          <a:xfrm>
            <a:off x="689065" y="875213"/>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Na imagem abaixo temos uma carga de 3nC e um medidor de potencial elétrico posicionado a X metros da carga. Sabendo que o medidor marca 8,1V, qual o valor de X? Explique com cálculos.</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705397"/>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sz="2500" dirty="0">
              <a:latin typeface="Arial Narrow" panose="020B0606020202030204" pitchFamily="34" charset="0"/>
              <a:cs typeface="Times New Roman" panose="02020603050405020304" pitchFamily="18" charset="0"/>
            </a:endParaRPr>
          </a:p>
        </p:txBody>
      </p:sp>
      <p:pic>
        <p:nvPicPr>
          <p:cNvPr id="4" name="Imagem 3"/>
          <p:cNvPicPr>
            <a:picLocks noChangeAspect="1"/>
          </p:cNvPicPr>
          <p:nvPr/>
        </p:nvPicPr>
        <p:blipFill>
          <a:blip r:embed="rId2"/>
          <a:stretch>
            <a:fillRect/>
          </a:stretch>
        </p:blipFill>
        <p:spPr>
          <a:xfrm>
            <a:off x="2702922" y="2334927"/>
            <a:ext cx="6414951" cy="3998653"/>
          </a:xfrm>
          <a:prstGeom prst="rect">
            <a:avLst/>
          </a:prstGeom>
        </p:spPr>
      </p:pic>
    </p:spTree>
    <p:extLst>
      <p:ext uri="{BB962C8B-B14F-4D97-AF65-F5344CB8AC3E}">
        <p14:creationId xmlns:p14="http://schemas.microsoft.com/office/powerpoint/2010/main" val="2107338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6</a:t>
            </a:r>
            <a:endParaRPr lang="pt-BR" sz="3000" dirty="0">
              <a:latin typeface="Britannic Bold" panose="020B0903060703020204" pitchFamily="34" charset="0"/>
            </a:endParaRPr>
          </a:p>
        </p:txBody>
      </p:sp>
      <p:sp>
        <p:nvSpPr>
          <p:cNvPr id="3" name="Espaço Reservado para Conteúdo 2"/>
          <p:cNvSpPr>
            <a:spLocks noGrp="1"/>
          </p:cNvSpPr>
          <p:nvPr>
            <p:ph idx="1"/>
          </p:nvPr>
        </p:nvSpPr>
        <p:spPr>
          <a:xfrm>
            <a:off x="689065" y="875213"/>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Somente pela imagem abaixo, onde observamos o campo elétrico entre as placas, é possível afirmar qual delas está com excesso de elétrons e qual está com excesso de prótons? Explique.</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705397"/>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sz="2500" dirty="0">
              <a:latin typeface="Arial Narrow" panose="020B0606020202030204" pitchFamily="34" charset="0"/>
              <a:cs typeface="Times New Roman" panose="02020603050405020304" pitchFamily="18" charset="0"/>
            </a:endParaRPr>
          </a:p>
        </p:txBody>
      </p:sp>
      <p:pic>
        <p:nvPicPr>
          <p:cNvPr id="4" name="Imagem 3"/>
          <p:cNvPicPr>
            <a:picLocks noChangeAspect="1"/>
          </p:cNvPicPr>
          <p:nvPr/>
        </p:nvPicPr>
        <p:blipFill>
          <a:blip r:embed="rId2"/>
          <a:stretch>
            <a:fillRect/>
          </a:stretch>
        </p:blipFill>
        <p:spPr>
          <a:xfrm>
            <a:off x="4406672" y="1965824"/>
            <a:ext cx="5076825" cy="4676775"/>
          </a:xfrm>
          <a:prstGeom prst="rect">
            <a:avLst/>
          </a:prstGeom>
        </p:spPr>
      </p:pic>
    </p:spTree>
    <p:extLst>
      <p:ext uri="{BB962C8B-B14F-4D97-AF65-F5344CB8AC3E}">
        <p14:creationId xmlns:p14="http://schemas.microsoft.com/office/powerpoint/2010/main" val="24416529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11679" y="0"/>
            <a:ext cx="9496697" cy="1763486"/>
          </a:xfrm>
        </p:spPr>
        <p:txBody>
          <a:bodyPr>
            <a:normAutofit/>
          </a:bodyPr>
          <a:lstStyle/>
          <a:p>
            <a:r>
              <a:rPr lang="pt-BR" sz="3200" b="1" dirty="0" smtClean="0">
                <a:latin typeface="Berlin Sans FB Demi" panose="020E0802020502020306" pitchFamily="34" charset="0"/>
              </a:rPr>
              <a:t>Atividade </a:t>
            </a:r>
            <a:r>
              <a:rPr lang="pt-BR" sz="3200" b="1" dirty="0" err="1" smtClean="0">
                <a:latin typeface="Berlin Sans FB Demi" panose="020E0802020502020306" pitchFamily="34" charset="0"/>
              </a:rPr>
              <a:t>PHet</a:t>
            </a:r>
            <a:r>
              <a:rPr lang="pt-BR" sz="3200" b="1" dirty="0" smtClean="0">
                <a:latin typeface="Berlin Sans FB Demi" panose="020E0802020502020306" pitchFamily="34" charset="0"/>
              </a:rPr>
              <a:t/>
            </a:r>
            <a:br>
              <a:rPr lang="pt-BR" sz="3200" b="1" dirty="0" smtClean="0">
                <a:latin typeface="Berlin Sans FB Demi" panose="020E0802020502020306" pitchFamily="34" charset="0"/>
              </a:rPr>
            </a:br>
            <a:r>
              <a:rPr lang="pt-BR" sz="3200" b="1" dirty="0" smtClean="0">
                <a:latin typeface="Berlin Sans FB Demi" panose="020E0802020502020306" pitchFamily="34" charset="0"/>
              </a:rPr>
              <a:t>sobre a </a:t>
            </a:r>
            <a:r>
              <a:rPr lang="pt-BR" sz="3200" b="1" dirty="0">
                <a:latin typeface="Berlin Sans FB Demi" panose="020E0802020502020306" pitchFamily="34" charset="0"/>
              </a:rPr>
              <a:t>P</a:t>
            </a:r>
            <a:r>
              <a:rPr lang="pt-BR" sz="3200" b="1" dirty="0" smtClean="0">
                <a:latin typeface="Berlin Sans FB Demi" panose="020E0802020502020306" pitchFamily="34" charset="0"/>
              </a:rPr>
              <a:t>rimeira </a:t>
            </a:r>
            <a:r>
              <a:rPr lang="pt-BR" sz="3200" b="1" dirty="0">
                <a:latin typeface="Berlin Sans FB Demi" panose="020E0802020502020306" pitchFamily="34" charset="0"/>
              </a:rPr>
              <a:t>L</a:t>
            </a:r>
            <a:r>
              <a:rPr lang="pt-BR" sz="3200" b="1" dirty="0" smtClean="0">
                <a:latin typeface="Berlin Sans FB Demi" panose="020E0802020502020306" pitchFamily="34" charset="0"/>
              </a:rPr>
              <a:t>ei de Ohm</a:t>
            </a:r>
            <a:br>
              <a:rPr lang="pt-BR" sz="3200" b="1" dirty="0" smtClean="0">
                <a:latin typeface="Berlin Sans FB Demi" panose="020E0802020502020306" pitchFamily="34" charset="0"/>
              </a:rPr>
            </a:br>
            <a:r>
              <a:rPr lang="pt-BR" sz="3200" b="1" dirty="0" smtClean="0">
                <a:latin typeface="Berlin Sans FB Demi" panose="020E0802020502020306" pitchFamily="34" charset="0"/>
              </a:rPr>
              <a:t>utilizando o OA “</a:t>
            </a:r>
            <a:r>
              <a:rPr lang="pt-BR" sz="3200" b="1" dirty="0" err="1" smtClean="0">
                <a:latin typeface="Berlin Sans FB Demi" panose="020E0802020502020306" pitchFamily="34" charset="0"/>
              </a:rPr>
              <a:t>Ohm’s</a:t>
            </a:r>
            <a:r>
              <a:rPr lang="pt-BR" sz="3200" b="1" dirty="0" smtClean="0">
                <a:latin typeface="Berlin Sans FB Demi" panose="020E0802020502020306" pitchFamily="34" charset="0"/>
              </a:rPr>
              <a:t> Law”</a:t>
            </a:r>
            <a:endParaRPr lang="pt-BR" sz="3200" b="1" dirty="0">
              <a:latin typeface="Berlin Sans FB Demi" panose="020E0802020502020306" pitchFamily="34" charset="0"/>
            </a:endParaRPr>
          </a:p>
        </p:txBody>
      </p:sp>
      <p:sp>
        <p:nvSpPr>
          <p:cNvPr id="3" name="Subtítulo 2"/>
          <p:cNvSpPr>
            <a:spLocks noGrp="1"/>
          </p:cNvSpPr>
          <p:nvPr>
            <p:ph type="subTitle" idx="1"/>
          </p:nvPr>
        </p:nvSpPr>
        <p:spPr>
          <a:xfrm>
            <a:off x="570410" y="5655243"/>
            <a:ext cx="9432501" cy="1655762"/>
          </a:xfrm>
        </p:spPr>
        <p:txBody>
          <a:bodyPr/>
          <a:lstStyle/>
          <a:p>
            <a:r>
              <a:rPr lang="pt-BR" b="1" dirty="0"/>
              <a:t>Disponível </a:t>
            </a:r>
            <a:r>
              <a:rPr lang="pt-BR" b="1" dirty="0" smtClean="0"/>
              <a:t>em: </a:t>
            </a:r>
            <a:r>
              <a:rPr lang="pt-BR" b="1" dirty="0" smtClean="0">
                <a:hlinkClick r:id="rId2"/>
              </a:rPr>
              <a:t>https</a:t>
            </a:r>
            <a:r>
              <a:rPr lang="pt-BR" b="1" dirty="0">
                <a:hlinkClick r:id="rId2"/>
              </a:rPr>
              <a:t>://</a:t>
            </a:r>
            <a:r>
              <a:rPr lang="pt-BR" b="1" dirty="0" smtClean="0">
                <a:hlinkClick r:id="rId2"/>
              </a:rPr>
              <a:t>phet.colorado.edu/sims/html/ohms-law/latest/ohms-law_en.html</a:t>
            </a:r>
            <a:endParaRPr lang="pt-BR" b="1" dirty="0" smtClean="0"/>
          </a:p>
          <a:p>
            <a:endParaRPr lang="pt-BR" b="1" dirty="0" smtClean="0"/>
          </a:p>
          <a:p>
            <a:endParaRPr lang="pt-BR" b="1" dirty="0" smtClean="0"/>
          </a:p>
          <a:p>
            <a:endParaRPr lang="pt-BR" dirty="0"/>
          </a:p>
        </p:txBody>
      </p:sp>
      <p:pic>
        <p:nvPicPr>
          <p:cNvPr id="5" name="Imagem 4"/>
          <p:cNvPicPr>
            <a:picLocks noChangeAspect="1"/>
          </p:cNvPicPr>
          <p:nvPr/>
        </p:nvPicPr>
        <p:blipFill>
          <a:blip r:embed="rId3"/>
          <a:stretch>
            <a:fillRect/>
          </a:stretch>
        </p:blipFill>
        <p:spPr>
          <a:xfrm>
            <a:off x="1" y="99990"/>
            <a:ext cx="1840122" cy="1558993"/>
          </a:xfrm>
          <a:prstGeom prst="rect">
            <a:avLst/>
          </a:prstGeom>
        </p:spPr>
      </p:pic>
      <p:pic>
        <p:nvPicPr>
          <p:cNvPr id="6" name="Imagem 5"/>
          <p:cNvPicPr>
            <a:picLocks noChangeAspect="1"/>
          </p:cNvPicPr>
          <p:nvPr/>
        </p:nvPicPr>
        <p:blipFill>
          <a:blip r:embed="rId4"/>
          <a:stretch>
            <a:fillRect/>
          </a:stretch>
        </p:blipFill>
        <p:spPr>
          <a:xfrm>
            <a:off x="10002911" y="5623073"/>
            <a:ext cx="2037642" cy="1095380"/>
          </a:xfrm>
          <a:prstGeom prst="rect">
            <a:avLst/>
          </a:prstGeom>
        </p:spPr>
      </p:pic>
      <p:pic>
        <p:nvPicPr>
          <p:cNvPr id="7" name="Imagem 6"/>
          <p:cNvPicPr/>
          <p:nvPr/>
        </p:nvPicPr>
        <p:blipFill>
          <a:blip r:embed="rId5">
            <a:extLst>
              <a:ext uri="{28A0092B-C50C-407E-A947-70E740481C1C}">
                <a14:useLocalDpi xmlns:a14="http://schemas.microsoft.com/office/drawing/2010/main" val="0"/>
              </a:ext>
            </a:extLst>
          </a:blip>
          <a:srcRect/>
          <a:stretch>
            <a:fillRect/>
          </a:stretch>
        </p:blipFill>
        <p:spPr bwMode="auto">
          <a:xfrm>
            <a:off x="3525338" y="1763486"/>
            <a:ext cx="6820444" cy="3568745"/>
          </a:xfrm>
          <a:prstGeom prst="rect">
            <a:avLst/>
          </a:prstGeom>
          <a:noFill/>
          <a:ln>
            <a:noFill/>
          </a:ln>
        </p:spPr>
      </p:pic>
    </p:spTree>
    <p:extLst>
      <p:ext uri="{BB962C8B-B14F-4D97-AF65-F5344CB8AC3E}">
        <p14:creationId xmlns:p14="http://schemas.microsoft.com/office/powerpoint/2010/main" val="30661344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83713"/>
            <a:ext cx="10515600" cy="1974402"/>
          </a:xfrm>
        </p:spPr>
        <p:txBody>
          <a:bodyPr/>
          <a:lstStyle/>
          <a:p>
            <a:pPr algn="ctr"/>
            <a:r>
              <a:rPr lang="pt-BR" b="1" dirty="0" smtClean="0">
                <a:latin typeface="Adobe Caslon Pro Bold" panose="0205070206050A020403" pitchFamily="18" charset="0"/>
              </a:rPr>
              <a:t>Resistência elétrica (1ª Lei de Ohm)</a:t>
            </a:r>
            <a:endParaRPr lang="pt-BR" b="1" dirty="0">
              <a:latin typeface="Adobe Caslon Pro Bold" panose="0205070206050A020403" pitchFamily="18" charset="0"/>
            </a:endParaRPr>
          </a:p>
        </p:txBody>
      </p:sp>
      <p:sp>
        <p:nvSpPr>
          <p:cNvPr id="3" name="Espaço Reservado para Conteúdo 2"/>
          <p:cNvSpPr>
            <a:spLocks noGrp="1"/>
          </p:cNvSpPr>
          <p:nvPr>
            <p:ph idx="1"/>
          </p:nvPr>
        </p:nvSpPr>
        <p:spPr>
          <a:xfrm>
            <a:off x="838200" y="1326524"/>
            <a:ext cx="10515600" cy="4850439"/>
          </a:xfrm>
        </p:spPr>
        <p:txBody>
          <a:bodyPr/>
          <a:lstStyle/>
          <a:p>
            <a:r>
              <a:rPr lang="pt-BR" b="1" dirty="0" smtClean="0">
                <a:latin typeface="Adobe Caslon Pro Bold" panose="0205070206050A020403" pitchFamily="18" charset="0"/>
              </a:rPr>
              <a:t>Resistência à passagem da corrente elétrica.</a:t>
            </a:r>
            <a:endParaRPr lang="pt-BR" b="1" dirty="0">
              <a:latin typeface="Adobe Caslon Pro Bold" panose="0205070206050A020403" pitchFamily="18" charset="0"/>
            </a:endParaRPr>
          </a:p>
          <a:p>
            <a:r>
              <a:rPr lang="pt-BR" b="1" dirty="0" smtClean="0">
                <a:latin typeface="Adobe Caslon Pro Bold" panose="0205070206050A020403" pitchFamily="18" charset="0"/>
              </a:rPr>
              <a:t>Resistores: são componentes elétricos destinados a gerar resistência.</a:t>
            </a:r>
            <a:endParaRPr lang="pt-BR" b="1" dirty="0"/>
          </a:p>
        </p:txBody>
      </p:sp>
      <p:pic>
        <p:nvPicPr>
          <p:cNvPr id="1026" name="Picture 2" descr="http://www.mundoeducacao.com/upload/conteudo_legenda/21e549e6b316dce4b5d4c8ef661ad6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5874" y="5137221"/>
            <a:ext cx="1540881" cy="154088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4"/>
          <p:cNvPicPr>
            <a:picLocks noChangeAspect="1"/>
          </p:cNvPicPr>
          <p:nvPr/>
        </p:nvPicPr>
        <p:blipFill>
          <a:blip r:embed="rId3"/>
          <a:stretch>
            <a:fillRect/>
          </a:stretch>
        </p:blipFill>
        <p:spPr>
          <a:xfrm>
            <a:off x="4531651" y="2250592"/>
            <a:ext cx="2131704" cy="1544996"/>
          </a:xfrm>
          <a:prstGeom prst="rect">
            <a:avLst/>
          </a:prstGeom>
        </p:spPr>
      </p:pic>
      <p:pic>
        <p:nvPicPr>
          <p:cNvPr id="1030" name="Picture 6" descr="http://www.flashdrivepros.com/Images/cutcaster-photo-801012619-USB-Flash-Drive-circui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3458" y="2250592"/>
            <a:ext cx="3606253" cy="285676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t/placa-de-circuito-com-resistores-e-diodo-emissor-de-luz-2510578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114" y="3121963"/>
            <a:ext cx="3022885" cy="201525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tabalabs.com.br/videogames/atari/av_gemini/1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6761" y="4023415"/>
            <a:ext cx="3617935" cy="2713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224580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1</a:t>
            </a:r>
            <a:endParaRPr lang="pt-BR" sz="3000" dirty="0">
              <a:latin typeface="Britannic Bold" panose="020B0903060703020204" pitchFamily="34" charset="0"/>
            </a:endParaRPr>
          </a:p>
        </p:txBody>
      </p:sp>
      <p:sp>
        <p:nvSpPr>
          <p:cNvPr id="3" name="Espaço Reservado para Conteúdo 2"/>
          <p:cNvSpPr>
            <a:spLocks noGrp="1"/>
          </p:cNvSpPr>
          <p:nvPr>
            <p:ph idx="1"/>
          </p:nvPr>
        </p:nvSpPr>
        <p:spPr>
          <a:xfrm>
            <a:off x="689065" y="875213"/>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Quais as funções principais de cada uma dessas grandezas físicas: Resistência (dada em ohm), Corrente (dada em </a:t>
            </a:r>
            <a:r>
              <a:rPr lang="pt-BR" sz="2500" dirty="0" err="1" smtClean="0">
                <a:latin typeface="Arial Narrow" panose="020B0606020202030204" pitchFamily="34" charset="0"/>
                <a:cs typeface="Times New Roman" panose="02020603050405020304" pitchFamily="18" charset="0"/>
              </a:rPr>
              <a:t>ampére</a:t>
            </a:r>
            <a:r>
              <a:rPr lang="pt-BR" sz="2500" dirty="0" smtClean="0">
                <a:latin typeface="Arial Narrow" panose="020B0606020202030204" pitchFamily="34" charset="0"/>
                <a:cs typeface="Times New Roman" panose="02020603050405020304" pitchFamily="18" charset="0"/>
              </a:rPr>
              <a:t>) e Diferença de Potencial (dada em volt)? Caso queira, utilize a imagem abaixo para ajudar em sua resposta.  </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705397"/>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sz="2500" dirty="0">
              <a:latin typeface="Arial Narrow" panose="020B0606020202030204" pitchFamily="34" charset="0"/>
              <a:cs typeface="Times New Roman" panose="02020603050405020304" pitchFamily="18" charset="0"/>
            </a:endParaRPr>
          </a:p>
        </p:txBody>
      </p:sp>
      <p:pic>
        <p:nvPicPr>
          <p:cNvPr id="6" name="Picture 2" descr="http://cfq.absolutamente.net/imagens/lei%20de%20oh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42" y="2217511"/>
            <a:ext cx="8062174" cy="4211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97747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2</a:t>
            </a:r>
            <a:endParaRPr lang="pt-BR" sz="3000" dirty="0">
              <a:latin typeface="Britannic Bold" panose="020B0903060703020204" pitchFamily="34" charset="0"/>
            </a:endParaRPr>
          </a:p>
        </p:txBody>
      </p:sp>
      <p:sp>
        <p:nvSpPr>
          <p:cNvPr id="3" name="Espaço Reservado para Conteúdo 2"/>
          <p:cNvSpPr>
            <a:spLocks noGrp="1"/>
          </p:cNvSpPr>
          <p:nvPr>
            <p:ph idx="1"/>
          </p:nvPr>
        </p:nvSpPr>
        <p:spPr>
          <a:xfrm>
            <a:off x="689065" y="875213"/>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No OA “</a:t>
            </a:r>
            <a:r>
              <a:rPr lang="pt-BR" sz="2500" dirty="0" err="1" smtClean="0">
                <a:latin typeface="Arial Narrow" panose="020B0606020202030204" pitchFamily="34" charset="0"/>
                <a:cs typeface="Times New Roman" panose="02020603050405020304" pitchFamily="18" charset="0"/>
              </a:rPr>
              <a:t>Ohm’s</a:t>
            </a:r>
            <a:r>
              <a:rPr lang="pt-BR" sz="2500" dirty="0" smtClean="0">
                <a:latin typeface="Arial Narrow" panose="020B0606020202030204" pitchFamily="34" charset="0"/>
                <a:cs typeface="Times New Roman" panose="02020603050405020304" pitchFamily="18" charset="0"/>
              </a:rPr>
              <a:t> Law” altere o valor da voltagem em “</a:t>
            </a:r>
            <a:r>
              <a:rPr lang="pt-BR" sz="2500" dirty="0" err="1" smtClean="0">
                <a:latin typeface="Arial Narrow" panose="020B0606020202030204" pitchFamily="34" charset="0"/>
                <a:cs typeface="Times New Roman" panose="02020603050405020304" pitchFamily="18" charset="0"/>
              </a:rPr>
              <a:t>voltage</a:t>
            </a:r>
            <a:r>
              <a:rPr lang="pt-BR" sz="2500" dirty="0" smtClean="0">
                <a:latin typeface="Arial Narrow" panose="020B0606020202030204" pitchFamily="34" charset="0"/>
                <a:cs typeface="Times New Roman" panose="02020603050405020304" pitchFamily="18" charset="0"/>
              </a:rPr>
              <a:t>” e observe o que acontece com as pilhas. Explique por que essas pilhas são colocadas em série e não em paralelo? </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705397"/>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sz="2500" dirty="0">
              <a:latin typeface="Arial Narrow" panose="020B0606020202030204" pitchFamily="34" charset="0"/>
              <a:cs typeface="Times New Roman" panose="02020603050405020304" pitchFamily="18" charset="0"/>
            </a:endParaRPr>
          </a:p>
        </p:txBody>
      </p:sp>
      <p:pic>
        <p:nvPicPr>
          <p:cNvPr id="4" name="Imagem 3"/>
          <p:cNvPicPr>
            <a:picLocks noChangeAspect="1"/>
          </p:cNvPicPr>
          <p:nvPr/>
        </p:nvPicPr>
        <p:blipFill>
          <a:blip r:embed="rId2"/>
          <a:stretch>
            <a:fillRect/>
          </a:stretch>
        </p:blipFill>
        <p:spPr>
          <a:xfrm>
            <a:off x="2163058" y="1998763"/>
            <a:ext cx="7865882" cy="4320122"/>
          </a:xfrm>
          <a:prstGeom prst="rect">
            <a:avLst/>
          </a:prstGeom>
        </p:spPr>
      </p:pic>
    </p:spTree>
    <p:extLst>
      <p:ext uri="{BB962C8B-B14F-4D97-AF65-F5344CB8AC3E}">
        <p14:creationId xmlns:p14="http://schemas.microsoft.com/office/powerpoint/2010/main" val="82766402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3</a:t>
            </a:r>
            <a:endParaRPr lang="pt-BR" sz="3000" dirty="0">
              <a:latin typeface="Britannic Bold" panose="020B0903060703020204" pitchFamily="34" charset="0"/>
            </a:endParaRPr>
          </a:p>
        </p:txBody>
      </p:sp>
      <p:sp>
        <p:nvSpPr>
          <p:cNvPr id="3" name="Espaço Reservado para Conteúdo 2"/>
          <p:cNvSpPr>
            <a:spLocks noGrp="1"/>
          </p:cNvSpPr>
          <p:nvPr>
            <p:ph idx="1"/>
          </p:nvPr>
        </p:nvSpPr>
        <p:spPr>
          <a:xfrm>
            <a:off x="689065" y="875213"/>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Quando aumentamos o valor da voltagem, o que acontece com a corrente e com a resistência elétrica? Elas são diretamente ou inversamente proporcionais à voltagem?</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705397"/>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sz="2500" dirty="0">
              <a:latin typeface="Arial Narrow" panose="020B0606020202030204" pitchFamily="34" charset="0"/>
              <a:cs typeface="Times New Roman" panose="02020603050405020304" pitchFamily="18" charset="0"/>
            </a:endParaRPr>
          </a:p>
        </p:txBody>
      </p:sp>
      <p:pic>
        <p:nvPicPr>
          <p:cNvPr id="4" name="Imagem 3"/>
          <p:cNvPicPr>
            <a:picLocks noChangeAspect="1"/>
          </p:cNvPicPr>
          <p:nvPr/>
        </p:nvPicPr>
        <p:blipFill>
          <a:blip r:embed="rId2"/>
          <a:stretch>
            <a:fillRect/>
          </a:stretch>
        </p:blipFill>
        <p:spPr>
          <a:xfrm>
            <a:off x="1920647" y="1875055"/>
            <a:ext cx="8033249" cy="4540168"/>
          </a:xfrm>
          <a:prstGeom prst="rect">
            <a:avLst/>
          </a:prstGeom>
        </p:spPr>
      </p:pic>
    </p:spTree>
    <p:extLst>
      <p:ext uri="{BB962C8B-B14F-4D97-AF65-F5344CB8AC3E}">
        <p14:creationId xmlns:p14="http://schemas.microsoft.com/office/powerpoint/2010/main" val="275642806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4</a:t>
            </a:r>
            <a:endParaRPr lang="pt-BR" sz="3000" dirty="0">
              <a:latin typeface="Britannic Bold" panose="020B0903060703020204" pitchFamily="34" charset="0"/>
            </a:endParaRPr>
          </a:p>
        </p:txBody>
      </p:sp>
      <p:sp>
        <p:nvSpPr>
          <p:cNvPr id="3" name="Espaço Reservado para Conteúdo 2"/>
          <p:cNvSpPr>
            <a:spLocks noGrp="1"/>
          </p:cNvSpPr>
          <p:nvPr>
            <p:ph idx="1"/>
          </p:nvPr>
        </p:nvSpPr>
        <p:spPr>
          <a:xfrm>
            <a:off x="689065" y="875213"/>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Quando aumentamos o valor da resistência elétrica, o que acontece com a corrente e com a voltagem? Elas são diretamente ou inversamente proporcionais à resistência elétrica?</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705397"/>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pt-BR" sz="2500" dirty="0">
              <a:latin typeface="Arial Narrow" panose="020B0606020202030204" pitchFamily="34" charset="0"/>
              <a:cs typeface="Times New Roman" panose="02020603050405020304" pitchFamily="18" charset="0"/>
            </a:endParaRPr>
          </a:p>
        </p:txBody>
      </p:sp>
      <p:pic>
        <p:nvPicPr>
          <p:cNvPr id="6" name="Imagem 5"/>
          <p:cNvPicPr>
            <a:picLocks noChangeAspect="1"/>
          </p:cNvPicPr>
          <p:nvPr/>
        </p:nvPicPr>
        <p:blipFill>
          <a:blip r:embed="rId2"/>
          <a:stretch>
            <a:fillRect/>
          </a:stretch>
        </p:blipFill>
        <p:spPr>
          <a:xfrm>
            <a:off x="2272528" y="1961571"/>
            <a:ext cx="7646942" cy="4308600"/>
          </a:xfrm>
          <a:prstGeom prst="rect">
            <a:avLst/>
          </a:prstGeom>
        </p:spPr>
      </p:pic>
    </p:spTree>
    <p:extLst>
      <p:ext uri="{BB962C8B-B14F-4D97-AF65-F5344CB8AC3E}">
        <p14:creationId xmlns:p14="http://schemas.microsoft.com/office/powerpoint/2010/main" val="305666566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a:t>
            </a:r>
            <a:r>
              <a:rPr lang="pt-BR" sz="3000" dirty="0">
                <a:latin typeface="Britannic Bold" panose="020B0903060703020204" pitchFamily="34" charset="0"/>
              </a:rPr>
              <a:t>5</a:t>
            </a:r>
          </a:p>
        </p:txBody>
      </p:sp>
      <p:sp>
        <p:nvSpPr>
          <p:cNvPr id="3" name="Espaço Reservado para Conteúdo 2"/>
          <p:cNvSpPr>
            <a:spLocks noGrp="1"/>
          </p:cNvSpPr>
          <p:nvPr>
            <p:ph idx="1"/>
          </p:nvPr>
        </p:nvSpPr>
        <p:spPr>
          <a:xfrm>
            <a:off x="710901" y="705397"/>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Se a diferença de potencial entre as extremidades de um fio condutor for 4 volts e sua resistência elétrica for 570 </a:t>
            </a:r>
            <a:r>
              <a:rPr lang="pt-BR" sz="2500" dirty="0" err="1" smtClean="0">
                <a:latin typeface="Arial Narrow" panose="020B0606020202030204" pitchFamily="34" charset="0"/>
                <a:cs typeface="Times New Roman" panose="02020603050405020304" pitchFamily="18" charset="0"/>
              </a:rPr>
              <a:t>Ohm’s</a:t>
            </a:r>
            <a:r>
              <a:rPr lang="pt-BR" sz="2500" dirty="0" smtClean="0">
                <a:latin typeface="Arial Narrow" panose="020B0606020202030204" pitchFamily="34" charset="0"/>
                <a:cs typeface="Times New Roman" panose="02020603050405020304" pitchFamily="18" charset="0"/>
              </a:rPr>
              <a:t>, como é mostrado na imagem abaixo, qual será a intensidade da corrente, em </a:t>
            </a:r>
            <a:r>
              <a:rPr lang="pt-BR" sz="2500" dirty="0" err="1" smtClean="0">
                <a:latin typeface="Arial Narrow" panose="020B0606020202030204" pitchFamily="34" charset="0"/>
                <a:cs typeface="Times New Roman" panose="02020603050405020304" pitchFamily="18" charset="0"/>
              </a:rPr>
              <a:t>miliampères</a:t>
            </a:r>
            <a:r>
              <a:rPr lang="pt-BR" sz="2500" dirty="0" smtClean="0">
                <a:latin typeface="Arial Narrow" panose="020B0606020202030204" pitchFamily="34" charset="0"/>
                <a:cs typeface="Times New Roman" panose="02020603050405020304" pitchFamily="18" charset="0"/>
              </a:rPr>
              <a:t> (</a:t>
            </a:r>
            <a:r>
              <a:rPr lang="pt-BR" sz="2500" dirty="0" err="1" smtClean="0">
                <a:latin typeface="Arial Narrow" panose="020B0606020202030204" pitchFamily="34" charset="0"/>
                <a:cs typeface="Times New Roman" panose="02020603050405020304" pitchFamily="18" charset="0"/>
              </a:rPr>
              <a:t>mA</a:t>
            </a:r>
            <a:r>
              <a:rPr lang="pt-BR" sz="2500" dirty="0" smtClean="0">
                <a:latin typeface="Arial Narrow" panose="020B0606020202030204" pitchFamily="34" charset="0"/>
                <a:cs typeface="Times New Roman" panose="02020603050405020304" pitchFamily="18" charset="0"/>
              </a:rPr>
              <a:t>), que passará por este fio? Após os cálculos, confira a resposta no OA “</a:t>
            </a:r>
            <a:r>
              <a:rPr lang="pt-BR" sz="2500" dirty="0" err="1" smtClean="0">
                <a:latin typeface="Arial Narrow" panose="020B0606020202030204" pitchFamily="34" charset="0"/>
                <a:cs typeface="Times New Roman" panose="02020603050405020304" pitchFamily="18" charset="0"/>
              </a:rPr>
              <a:t>Ohm’s</a:t>
            </a:r>
            <a:r>
              <a:rPr lang="pt-BR" sz="2500" dirty="0" smtClean="0">
                <a:latin typeface="Arial Narrow" panose="020B0606020202030204" pitchFamily="34" charset="0"/>
                <a:cs typeface="Times New Roman" panose="02020603050405020304" pitchFamily="18" charset="0"/>
              </a:rPr>
              <a:t> Law”.</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875213"/>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pt-BR" sz="2500" dirty="0">
              <a:latin typeface="Arial Narrow" panose="020B0606020202030204" pitchFamily="34" charset="0"/>
              <a:cs typeface="Times New Roman" panose="02020603050405020304" pitchFamily="18" charset="0"/>
            </a:endParaRPr>
          </a:p>
        </p:txBody>
      </p:sp>
      <p:pic>
        <p:nvPicPr>
          <p:cNvPr id="5" name="Imagem 4"/>
          <p:cNvPicPr>
            <a:picLocks noChangeAspect="1"/>
          </p:cNvPicPr>
          <p:nvPr/>
        </p:nvPicPr>
        <p:blipFill>
          <a:blip r:embed="rId2"/>
          <a:stretch>
            <a:fillRect/>
          </a:stretch>
        </p:blipFill>
        <p:spPr>
          <a:xfrm>
            <a:off x="7520901" y="2419350"/>
            <a:ext cx="2676525" cy="3848100"/>
          </a:xfrm>
          <a:prstGeom prst="rect">
            <a:avLst/>
          </a:prstGeom>
        </p:spPr>
      </p:pic>
    </p:spTree>
    <p:extLst>
      <p:ext uri="{BB962C8B-B14F-4D97-AF65-F5344CB8AC3E}">
        <p14:creationId xmlns:p14="http://schemas.microsoft.com/office/powerpoint/2010/main" val="339235328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a:t>
            </a:r>
            <a:r>
              <a:rPr lang="pt-BR" sz="3000" dirty="0">
                <a:latin typeface="Britannic Bold" panose="020B0903060703020204" pitchFamily="34" charset="0"/>
              </a:rPr>
              <a:t>6</a:t>
            </a:r>
          </a:p>
        </p:txBody>
      </p:sp>
      <p:sp>
        <p:nvSpPr>
          <p:cNvPr id="3" name="Espaço Reservado para Conteúdo 2"/>
          <p:cNvSpPr>
            <a:spLocks noGrp="1"/>
          </p:cNvSpPr>
          <p:nvPr>
            <p:ph idx="1"/>
          </p:nvPr>
        </p:nvSpPr>
        <p:spPr>
          <a:xfrm>
            <a:off x="710901" y="705397"/>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Se a diferença de potencial entre as extremidades de um fio condutor for 6 volts e por ela passar uma corrente de 25 </a:t>
            </a:r>
            <a:r>
              <a:rPr lang="pt-BR" sz="2500" dirty="0" err="1" smtClean="0">
                <a:latin typeface="Arial Narrow" panose="020B0606020202030204" pitchFamily="34" charset="0"/>
                <a:cs typeface="Times New Roman" panose="02020603050405020304" pitchFamily="18" charset="0"/>
              </a:rPr>
              <a:t>miliampères</a:t>
            </a:r>
            <a:r>
              <a:rPr lang="pt-BR" sz="2500" dirty="0" smtClean="0">
                <a:latin typeface="Arial Narrow" panose="020B0606020202030204" pitchFamily="34" charset="0"/>
                <a:cs typeface="Times New Roman" panose="02020603050405020304" pitchFamily="18" charset="0"/>
              </a:rPr>
              <a:t> (como é mostrado na imagem abaixo), qual será a resistência elétrica, em </a:t>
            </a:r>
            <a:r>
              <a:rPr lang="pt-BR" sz="2500" dirty="0" err="1" smtClean="0">
                <a:latin typeface="Arial Narrow" panose="020B0606020202030204" pitchFamily="34" charset="0"/>
                <a:cs typeface="Times New Roman" panose="02020603050405020304" pitchFamily="18" charset="0"/>
              </a:rPr>
              <a:t>Ohm’s</a:t>
            </a:r>
            <a:r>
              <a:rPr lang="pt-BR" sz="2500" dirty="0" smtClean="0">
                <a:latin typeface="Arial Narrow" panose="020B0606020202030204" pitchFamily="34" charset="0"/>
                <a:cs typeface="Times New Roman" panose="02020603050405020304" pitchFamily="18" charset="0"/>
              </a:rPr>
              <a:t>, atuante no fio? Após os cálculos, confira a resposta no OA “</a:t>
            </a:r>
            <a:r>
              <a:rPr lang="pt-BR" sz="2500" dirty="0" err="1" smtClean="0">
                <a:latin typeface="Arial Narrow" panose="020B0606020202030204" pitchFamily="34" charset="0"/>
                <a:cs typeface="Times New Roman" panose="02020603050405020304" pitchFamily="18" charset="0"/>
              </a:rPr>
              <a:t>Ohm’s</a:t>
            </a:r>
            <a:r>
              <a:rPr lang="pt-BR" sz="2500" dirty="0" smtClean="0">
                <a:latin typeface="Arial Narrow" panose="020B0606020202030204" pitchFamily="34" charset="0"/>
                <a:cs typeface="Times New Roman" panose="02020603050405020304" pitchFamily="18" charset="0"/>
              </a:rPr>
              <a:t> Law”.</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875213"/>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pt-BR" sz="2500" dirty="0">
              <a:latin typeface="Arial Narrow" panose="020B0606020202030204" pitchFamily="34" charset="0"/>
              <a:cs typeface="Times New Roman" panose="02020603050405020304" pitchFamily="18" charset="0"/>
            </a:endParaRPr>
          </a:p>
        </p:txBody>
      </p:sp>
      <p:pic>
        <p:nvPicPr>
          <p:cNvPr id="4" name="Imagem 3"/>
          <p:cNvPicPr>
            <a:picLocks noChangeAspect="1"/>
          </p:cNvPicPr>
          <p:nvPr/>
        </p:nvPicPr>
        <p:blipFill>
          <a:blip r:embed="rId2"/>
          <a:stretch>
            <a:fillRect/>
          </a:stretch>
        </p:blipFill>
        <p:spPr>
          <a:xfrm>
            <a:off x="3078616" y="2486977"/>
            <a:ext cx="5381625" cy="3895725"/>
          </a:xfrm>
          <a:prstGeom prst="rect">
            <a:avLst/>
          </a:prstGeom>
        </p:spPr>
      </p:pic>
    </p:spTree>
    <p:extLst>
      <p:ext uri="{BB962C8B-B14F-4D97-AF65-F5344CB8AC3E}">
        <p14:creationId xmlns:p14="http://schemas.microsoft.com/office/powerpoint/2010/main" val="285248169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1045028"/>
          </a:xfrm>
        </p:spPr>
        <p:txBody>
          <a:bodyPr>
            <a:normAutofit/>
          </a:bodyPr>
          <a:lstStyle/>
          <a:p>
            <a:pPr algn="ctr"/>
            <a:r>
              <a:rPr lang="pt-BR" sz="3000" dirty="0" smtClean="0">
                <a:latin typeface="Britannic Bold" panose="020B0903060703020204" pitchFamily="34" charset="0"/>
              </a:rPr>
              <a:t>Questão 7</a:t>
            </a:r>
            <a:endParaRPr lang="pt-BR" sz="3000" dirty="0">
              <a:latin typeface="Britannic Bold" panose="020B0903060703020204" pitchFamily="34" charset="0"/>
            </a:endParaRPr>
          </a:p>
        </p:txBody>
      </p:sp>
      <p:sp>
        <p:nvSpPr>
          <p:cNvPr id="3" name="Espaço Reservado para Conteúdo 2"/>
          <p:cNvSpPr>
            <a:spLocks noGrp="1"/>
          </p:cNvSpPr>
          <p:nvPr>
            <p:ph idx="1"/>
          </p:nvPr>
        </p:nvSpPr>
        <p:spPr>
          <a:xfrm>
            <a:off x="710901" y="705397"/>
            <a:ext cx="10813869" cy="4351338"/>
          </a:xfrm>
        </p:spPr>
        <p:txBody>
          <a:bodyPr>
            <a:normAutofit/>
          </a:bodyPr>
          <a:lstStyle/>
          <a:p>
            <a:pPr marL="0" indent="0">
              <a:buNone/>
            </a:pPr>
            <a:r>
              <a:rPr lang="pt-BR" sz="2500" dirty="0" smtClean="0">
                <a:latin typeface="Arial Narrow" panose="020B0606020202030204" pitchFamily="34" charset="0"/>
                <a:cs typeface="Times New Roman" panose="02020603050405020304" pitchFamily="18" charset="0"/>
              </a:rPr>
              <a:t>No OA “</a:t>
            </a:r>
            <a:r>
              <a:rPr lang="pt-BR" sz="2500" dirty="0" err="1" smtClean="0">
                <a:latin typeface="Arial Narrow" panose="020B0606020202030204" pitchFamily="34" charset="0"/>
                <a:cs typeface="Times New Roman" panose="02020603050405020304" pitchFamily="18" charset="0"/>
              </a:rPr>
              <a:t>Ohm’s</a:t>
            </a:r>
            <a:r>
              <a:rPr lang="pt-BR" sz="2500" dirty="0" smtClean="0">
                <a:latin typeface="Arial Narrow" panose="020B0606020202030204" pitchFamily="34" charset="0"/>
                <a:cs typeface="Times New Roman" panose="02020603050405020304" pitchFamily="18" charset="0"/>
              </a:rPr>
              <a:t> Law” altere os valores de intensidade da corrente (i), resistência elétrica (R) e da diferença de potencial (U) e confira se o fio condutor no OA funciona como um resistor ôhmico ou não-ôhmico de acordo com o gráfico sugerido abaixo</a:t>
            </a:r>
            <a:endParaRPr lang="pt-BR" sz="2500" dirty="0">
              <a:latin typeface="Arial Narrow" panose="020B0606020202030204" pitchFamily="34" charset="0"/>
              <a:cs typeface="Times New Roman" panose="02020603050405020304" pitchFamily="18" charset="0"/>
            </a:endParaRPr>
          </a:p>
        </p:txBody>
      </p:sp>
      <p:sp>
        <p:nvSpPr>
          <p:cNvPr id="7" name="Espaço Reservado para Conteúdo 2"/>
          <p:cNvSpPr txBox="1">
            <a:spLocks/>
          </p:cNvSpPr>
          <p:nvPr/>
        </p:nvSpPr>
        <p:spPr>
          <a:xfrm>
            <a:off x="689065" y="875213"/>
            <a:ext cx="108138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pt-BR" sz="2500" dirty="0">
              <a:latin typeface="Arial Narrow" panose="020B0606020202030204" pitchFamily="34" charset="0"/>
              <a:cs typeface="Times New Roman" panose="02020603050405020304" pitchFamily="18" charset="0"/>
            </a:endParaRPr>
          </a:p>
        </p:txBody>
      </p:sp>
      <p:sp>
        <p:nvSpPr>
          <p:cNvPr id="6" name="Espaço Reservado para Conteúdo 2"/>
          <p:cNvSpPr txBox="1">
            <a:spLocks/>
          </p:cNvSpPr>
          <p:nvPr/>
        </p:nvSpPr>
        <p:spPr>
          <a:xfrm>
            <a:off x="838200" y="2346718"/>
            <a:ext cx="10515600" cy="48246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4000" b="1" dirty="0" smtClean="0">
                <a:solidFill>
                  <a:srgbClr val="0070C0"/>
                </a:solidFill>
                <a:latin typeface="Arial Narrow" panose="020B0606020202030204" pitchFamily="34" charset="0"/>
              </a:rPr>
              <a:t>Ôhmico</a:t>
            </a:r>
          </a:p>
          <a:p>
            <a:r>
              <a:rPr lang="pt-BR" sz="4000" b="1" dirty="0" smtClean="0">
                <a:solidFill>
                  <a:srgbClr val="FF0000"/>
                </a:solidFill>
                <a:latin typeface="Arial Narrow" panose="020B0606020202030204" pitchFamily="34" charset="0"/>
              </a:rPr>
              <a:t>Não Ôhmico</a:t>
            </a:r>
            <a:endParaRPr lang="pt-BR" sz="4000" dirty="0">
              <a:solidFill>
                <a:srgbClr val="FF0000"/>
              </a:solidFill>
              <a:latin typeface="Arial Narrow" panose="020B0606020202030204" pitchFamily="34" charset="0"/>
            </a:endParaRPr>
          </a:p>
        </p:txBody>
      </p:sp>
      <p:pic>
        <p:nvPicPr>
          <p:cNvPr id="8" name="Imagem 7"/>
          <p:cNvPicPr>
            <a:picLocks noChangeAspect="1"/>
          </p:cNvPicPr>
          <p:nvPr/>
        </p:nvPicPr>
        <p:blipFill>
          <a:blip r:embed="rId2"/>
          <a:stretch>
            <a:fillRect/>
          </a:stretch>
        </p:blipFill>
        <p:spPr>
          <a:xfrm>
            <a:off x="4147717" y="2051110"/>
            <a:ext cx="7643880" cy="4477130"/>
          </a:xfrm>
          <a:prstGeom prst="rect">
            <a:avLst/>
          </a:prstGeom>
        </p:spPr>
      </p:pic>
      <p:pic>
        <p:nvPicPr>
          <p:cNvPr id="9" name="Imagem 8"/>
          <p:cNvPicPr>
            <a:picLocks noChangeAspect="1"/>
          </p:cNvPicPr>
          <p:nvPr/>
        </p:nvPicPr>
        <p:blipFill>
          <a:blip r:embed="rId3"/>
          <a:stretch>
            <a:fillRect/>
          </a:stretch>
        </p:blipFill>
        <p:spPr>
          <a:xfrm>
            <a:off x="1275997" y="3681555"/>
            <a:ext cx="2131704" cy="1544996"/>
          </a:xfrm>
          <a:prstGeom prst="rect">
            <a:avLst/>
          </a:prstGeom>
        </p:spPr>
      </p:pic>
    </p:spTree>
    <p:extLst>
      <p:ext uri="{BB962C8B-B14F-4D97-AF65-F5344CB8AC3E}">
        <p14:creationId xmlns:p14="http://schemas.microsoft.com/office/powerpoint/2010/main" val="342636062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011679" y="0"/>
            <a:ext cx="9496697" cy="1763486"/>
          </a:xfrm>
        </p:spPr>
        <p:txBody>
          <a:bodyPr>
            <a:normAutofit/>
          </a:bodyPr>
          <a:lstStyle/>
          <a:p>
            <a:r>
              <a:rPr lang="pt-BR" sz="3200" b="1" dirty="0" smtClean="0">
                <a:latin typeface="Berlin Sans FB Demi" panose="020E0802020502020306" pitchFamily="34" charset="0"/>
              </a:rPr>
              <a:t>Atividade </a:t>
            </a:r>
            <a:r>
              <a:rPr lang="pt-BR" sz="3200" b="1" dirty="0" err="1" smtClean="0">
                <a:latin typeface="Berlin Sans FB Demi" panose="020E0802020502020306" pitchFamily="34" charset="0"/>
              </a:rPr>
              <a:t>PHet</a:t>
            </a:r>
            <a:r>
              <a:rPr lang="pt-BR" sz="3200" b="1" dirty="0" smtClean="0">
                <a:latin typeface="Berlin Sans FB Demi" panose="020E0802020502020306" pitchFamily="34" charset="0"/>
              </a:rPr>
              <a:t/>
            </a:r>
            <a:br>
              <a:rPr lang="pt-BR" sz="3200" b="1" dirty="0" smtClean="0">
                <a:latin typeface="Berlin Sans FB Demi" panose="020E0802020502020306" pitchFamily="34" charset="0"/>
              </a:rPr>
            </a:br>
            <a:r>
              <a:rPr lang="pt-BR" sz="3200" b="1" dirty="0" smtClean="0">
                <a:latin typeface="Berlin Sans FB Demi" panose="020E0802020502020306" pitchFamily="34" charset="0"/>
              </a:rPr>
              <a:t>sobre a 2ª </a:t>
            </a:r>
            <a:r>
              <a:rPr lang="pt-BR" sz="3200" b="1" dirty="0">
                <a:latin typeface="Berlin Sans FB Demi" panose="020E0802020502020306" pitchFamily="34" charset="0"/>
              </a:rPr>
              <a:t>L</a:t>
            </a:r>
            <a:r>
              <a:rPr lang="pt-BR" sz="3200" b="1" dirty="0" smtClean="0">
                <a:latin typeface="Berlin Sans FB Demi" panose="020E0802020502020306" pitchFamily="34" charset="0"/>
              </a:rPr>
              <a:t>ei de Ohm</a:t>
            </a:r>
            <a:br>
              <a:rPr lang="pt-BR" sz="3200" b="1" dirty="0" smtClean="0">
                <a:latin typeface="Berlin Sans FB Demi" panose="020E0802020502020306" pitchFamily="34" charset="0"/>
              </a:rPr>
            </a:br>
            <a:r>
              <a:rPr lang="pt-BR" sz="3200" b="1" dirty="0" smtClean="0">
                <a:latin typeface="Berlin Sans FB Demi" panose="020E0802020502020306" pitchFamily="34" charset="0"/>
              </a:rPr>
              <a:t>utilizando o OA “</a:t>
            </a:r>
            <a:r>
              <a:rPr lang="pt-BR" sz="3200" dirty="0" err="1">
                <a:latin typeface="Berlin Sans FB Demi" panose="020E0802020502020306" pitchFamily="34" charset="0"/>
              </a:rPr>
              <a:t>Resistance</a:t>
            </a:r>
            <a:r>
              <a:rPr lang="pt-BR" sz="3200" dirty="0">
                <a:latin typeface="Berlin Sans FB Demi" panose="020E0802020502020306" pitchFamily="34" charset="0"/>
              </a:rPr>
              <a:t> in a </a:t>
            </a:r>
            <a:r>
              <a:rPr lang="pt-BR" sz="3200" dirty="0" err="1">
                <a:latin typeface="Berlin Sans FB Demi" panose="020E0802020502020306" pitchFamily="34" charset="0"/>
              </a:rPr>
              <a:t>Wire</a:t>
            </a:r>
            <a:r>
              <a:rPr lang="pt-BR" sz="3200" dirty="0">
                <a:latin typeface="Berlin Sans FB Demi" panose="020E0802020502020306" pitchFamily="34" charset="0"/>
              </a:rPr>
              <a:t> (HTML5)</a:t>
            </a:r>
            <a:r>
              <a:rPr lang="pt-BR" sz="3200" b="1" dirty="0" smtClean="0">
                <a:latin typeface="Berlin Sans FB Demi" panose="020E0802020502020306" pitchFamily="34" charset="0"/>
              </a:rPr>
              <a:t>”</a:t>
            </a:r>
            <a:endParaRPr lang="pt-BR" sz="3200" b="1" dirty="0">
              <a:latin typeface="Berlin Sans FB Demi" panose="020E0802020502020306" pitchFamily="34" charset="0"/>
            </a:endParaRPr>
          </a:p>
        </p:txBody>
      </p:sp>
      <p:sp>
        <p:nvSpPr>
          <p:cNvPr id="3" name="Subtítulo 2"/>
          <p:cNvSpPr>
            <a:spLocks noGrp="1"/>
          </p:cNvSpPr>
          <p:nvPr>
            <p:ph type="subTitle" idx="1"/>
          </p:nvPr>
        </p:nvSpPr>
        <p:spPr>
          <a:xfrm>
            <a:off x="570410" y="5655243"/>
            <a:ext cx="9432501" cy="1655762"/>
          </a:xfrm>
        </p:spPr>
        <p:txBody>
          <a:bodyPr/>
          <a:lstStyle/>
          <a:p>
            <a:r>
              <a:rPr lang="pt-BR" b="1" dirty="0"/>
              <a:t>Disponível </a:t>
            </a:r>
            <a:r>
              <a:rPr lang="pt-BR" b="1" dirty="0" smtClean="0"/>
              <a:t>em</a:t>
            </a:r>
            <a:r>
              <a:rPr lang="pt-BR" b="1" dirty="0"/>
              <a:t>: </a:t>
            </a:r>
            <a:r>
              <a:rPr lang="pt-BR" b="1" dirty="0">
                <a:hlinkClick r:id="rId2"/>
              </a:rPr>
              <a:t>https://</a:t>
            </a:r>
            <a:r>
              <a:rPr lang="pt-BR" b="1" dirty="0" smtClean="0">
                <a:hlinkClick r:id="rId2"/>
              </a:rPr>
              <a:t>phet.colorado.edu/sims/html/resistance-in-a-wire/latest/resistance-in-a-wire_en.html</a:t>
            </a:r>
            <a:endParaRPr lang="pt-BR" b="1" dirty="0" smtClean="0"/>
          </a:p>
          <a:p>
            <a:endParaRPr lang="pt-BR" b="1" dirty="0" smtClean="0"/>
          </a:p>
          <a:p>
            <a:endParaRPr lang="pt-BR" b="1" dirty="0" smtClean="0"/>
          </a:p>
          <a:p>
            <a:endParaRPr lang="pt-BR" dirty="0"/>
          </a:p>
        </p:txBody>
      </p:sp>
      <p:pic>
        <p:nvPicPr>
          <p:cNvPr id="5" name="Imagem 4"/>
          <p:cNvPicPr>
            <a:picLocks noChangeAspect="1"/>
          </p:cNvPicPr>
          <p:nvPr/>
        </p:nvPicPr>
        <p:blipFill>
          <a:blip r:embed="rId3"/>
          <a:stretch>
            <a:fillRect/>
          </a:stretch>
        </p:blipFill>
        <p:spPr>
          <a:xfrm>
            <a:off x="1" y="99990"/>
            <a:ext cx="1840122" cy="1558993"/>
          </a:xfrm>
          <a:prstGeom prst="rect">
            <a:avLst/>
          </a:prstGeom>
        </p:spPr>
      </p:pic>
      <p:pic>
        <p:nvPicPr>
          <p:cNvPr id="6" name="Imagem 5"/>
          <p:cNvPicPr>
            <a:picLocks noChangeAspect="1"/>
          </p:cNvPicPr>
          <p:nvPr/>
        </p:nvPicPr>
        <p:blipFill>
          <a:blip r:embed="rId4"/>
          <a:stretch>
            <a:fillRect/>
          </a:stretch>
        </p:blipFill>
        <p:spPr>
          <a:xfrm>
            <a:off x="10002911" y="5623073"/>
            <a:ext cx="2037642" cy="1095380"/>
          </a:xfrm>
          <a:prstGeom prst="rect">
            <a:avLst/>
          </a:prstGeom>
        </p:spPr>
      </p:pic>
      <p:pic>
        <p:nvPicPr>
          <p:cNvPr id="4" name="Imagem 3"/>
          <p:cNvPicPr>
            <a:picLocks noChangeAspect="1"/>
          </p:cNvPicPr>
          <p:nvPr/>
        </p:nvPicPr>
        <p:blipFill>
          <a:blip r:embed="rId5"/>
          <a:stretch>
            <a:fillRect/>
          </a:stretch>
        </p:blipFill>
        <p:spPr>
          <a:xfrm>
            <a:off x="3845542" y="1826162"/>
            <a:ext cx="6157369" cy="3734235"/>
          </a:xfrm>
          <a:prstGeom prst="rect">
            <a:avLst/>
          </a:prstGeom>
        </p:spPr>
      </p:pic>
    </p:spTree>
    <p:extLst>
      <p:ext uri="{BB962C8B-B14F-4D97-AF65-F5344CB8AC3E}">
        <p14:creationId xmlns:p14="http://schemas.microsoft.com/office/powerpoint/2010/main" val="350697334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3170</Words>
  <Application>Microsoft Office PowerPoint</Application>
  <PresentationFormat>Widescreen</PresentationFormat>
  <Paragraphs>279</Paragraphs>
  <Slides>106</Slides>
  <Notes>0</Notes>
  <HiddenSlides>0</HiddenSlides>
  <MMClips>0</MMClips>
  <ScaleCrop>false</ScaleCrop>
  <HeadingPairs>
    <vt:vector size="6" baseType="variant">
      <vt:variant>
        <vt:lpstr>Fontes usadas</vt:lpstr>
      </vt:variant>
      <vt:variant>
        <vt:i4>14</vt:i4>
      </vt:variant>
      <vt:variant>
        <vt:lpstr>Tema</vt:lpstr>
      </vt:variant>
      <vt:variant>
        <vt:i4>1</vt:i4>
      </vt:variant>
      <vt:variant>
        <vt:lpstr>Títulos de slides</vt:lpstr>
      </vt:variant>
      <vt:variant>
        <vt:i4>106</vt:i4>
      </vt:variant>
    </vt:vector>
  </HeadingPairs>
  <TitlesOfParts>
    <vt:vector size="121" baseType="lpstr">
      <vt:lpstr>Adobe Caslon Pro Bold</vt:lpstr>
      <vt:lpstr>Adobe Fan Heiti Std B</vt:lpstr>
      <vt:lpstr>Adobe Garamond Pro Bold</vt:lpstr>
      <vt:lpstr>Adobe Gothic Std B</vt:lpstr>
      <vt:lpstr>Arial</vt:lpstr>
      <vt:lpstr>Arial Narrow</vt:lpstr>
      <vt:lpstr>Arial Rounded MT Bold</vt:lpstr>
      <vt:lpstr>Berlin Sans FB Demi</vt:lpstr>
      <vt:lpstr>Bodoni MT</vt:lpstr>
      <vt:lpstr>Britannic Bold</vt:lpstr>
      <vt:lpstr>Calibri</vt:lpstr>
      <vt:lpstr>Calibri Light</vt:lpstr>
      <vt:lpstr>Cambria Math</vt:lpstr>
      <vt:lpstr>Times New Roman</vt:lpstr>
      <vt:lpstr>Tema do Office</vt:lpstr>
      <vt:lpstr>Atividade PhET sobre Eletrodinâmica  - Capacitores - 1ª e 2ª Leis de Ohm - Circuitos Elétricos - Potencial Elétrico  </vt:lpstr>
      <vt:lpstr>Atividade PHet sobre Capacitores utilizando o  OA “Capacitor Lab: Basics (HTML5)”</vt:lpstr>
      <vt:lpstr>Capacitor: qual a sua função?</vt:lpstr>
      <vt:lpstr>Questão 1</vt:lpstr>
      <vt:lpstr>Questão 2</vt:lpstr>
      <vt:lpstr>Questão 3</vt:lpstr>
      <vt:lpstr>Questão 4</vt:lpstr>
      <vt:lpstr>Questão 5</vt:lpstr>
      <vt:lpstr>Questão 6</vt:lpstr>
      <vt:lpstr>Questão 7</vt:lpstr>
      <vt:lpstr>Atividade PHet sobre Circuitos Elétricos utilizando  o OA “Circuit Construction Kit: DC (HTML5)”</vt:lpstr>
      <vt:lpstr>Resistência elétrica (1ª Lei de Ohm)</vt:lpstr>
      <vt:lpstr>Questão 1</vt:lpstr>
      <vt:lpstr>Questão 2</vt:lpstr>
      <vt:lpstr>Questão 3</vt:lpstr>
      <vt:lpstr>Questão 4</vt:lpstr>
      <vt:lpstr>Questão 5</vt:lpstr>
      <vt:lpstr>Atividade PHet sobre Circuitos Elétricos utilizando  o OA “Circuit Construction Kit: DC (HTML5)”</vt:lpstr>
      <vt:lpstr>Resistência elétrica (1ª Lei de Ohm)</vt:lpstr>
      <vt:lpstr>Questão 1</vt:lpstr>
      <vt:lpstr>Questão 2</vt:lpstr>
      <vt:lpstr>Questão 3</vt:lpstr>
      <vt:lpstr>Questão 4</vt:lpstr>
      <vt:lpstr>Questão 5</vt:lpstr>
      <vt:lpstr>Resistores </vt:lpstr>
      <vt:lpstr>Questão 6</vt:lpstr>
      <vt:lpstr>Atividade PHet sobre Circuitos Elétricos utilizando  o OA “Circuit Construction Kit: DC (HTML5)”</vt:lpstr>
      <vt:lpstr>Resistência elétrica (1ª Lei de Ohm)</vt:lpstr>
      <vt:lpstr>Questão 1</vt:lpstr>
      <vt:lpstr>Questão 2</vt:lpstr>
      <vt:lpstr>Questão 3</vt:lpstr>
      <vt:lpstr>Questão 4</vt:lpstr>
      <vt:lpstr>Questão 5</vt:lpstr>
      <vt:lpstr>Atividade PHet sobre Circuitos Elétricos utilizando  o OA “Circuit Construction Kit: DC (HTML5)”</vt:lpstr>
      <vt:lpstr>Resistência elétrica (1ª Lei de Ohm)</vt:lpstr>
      <vt:lpstr>Associação de Resistores</vt:lpstr>
      <vt:lpstr>Apresentação do PowerPoint</vt:lpstr>
      <vt:lpstr>Associação em Série (Req)</vt:lpstr>
      <vt:lpstr>Associação em Série (Intensidade)</vt:lpstr>
      <vt:lpstr>Associação em Série (ddp)</vt:lpstr>
      <vt:lpstr>Questão 1</vt:lpstr>
      <vt:lpstr>Questão 2</vt:lpstr>
      <vt:lpstr>Questão 3</vt:lpstr>
      <vt:lpstr>Questão 4</vt:lpstr>
      <vt:lpstr>Atividade PHet sobre Circuitos Elétricos utilizando  o OA “Circuit Construction Kit: DC (HTML5)”</vt:lpstr>
      <vt:lpstr>Resistência elétrica (1ª Lei de Ohm)</vt:lpstr>
      <vt:lpstr>Associação de Resistores</vt:lpstr>
      <vt:lpstr>Associação em Paralelo (Req)</vt:lpstr>
      <vt:lpstr>Associação em Paralelo (Intensidade)</vt:lpstr>
      <vt:lpstr>Associação em Paralelo (ddp)</vt:lpstr>
      <vt:lpstr>Questão 1</vt:lpstr>
      <vt:lpstr>Questão 2</vt:lpstr>
      <vt:lpstr>Questão 3</vt:lpstr>
      <vt:lpstr>Questão 4</vt:lpstr>
      <vt:lpstr>Atividade PHet sobre Circuitos Elétricos utilizando  o OA “Circuit Construction Kit: DC (HTML5)”</vt:lpstr>
      <vt:lpstr>Resistência elétrica (1ª Lei de Ohm)</vt:lpstr>
      <vt:lpstr>Associação de Resistores</vt:lpstr>
      <vt:lpstr>Apresentação do PowerPoint</vt:lpstr>
      <vt:lpstr>Apresentação do PowerPoint</vt:lpstr>
      <vt:lpstr>Associação em Série (Req)</vt:lpstr>
      <vt:lpstr>Associação em Série (Intensidade)</vt:lpstr>
      <vt:lpstr>Associação em Série (ddp)</vt:lpstr>
      <vt:lpstr>Associação em Paralelo (Req)</vt:lpstr>
      <vt:lpstr>Associação em Paralelo (Intensidade)</vt:lpstr>
      <vt:lpstr>Associação em Paralelo (ddp)</vt:lpstr>
      <vt:lpstr>Decoreba</vt:lpstr>
      <vt:lpstr>Questão 1</vt:lpstr>
      <vt:lpstr>Questão 2</vt:lpstr>
      <vt:lpstr>Questão 3</vt:lpstr>
      <vt:lpstr>Questão 4</vt:lpstr>
      <vt:lpstr>Atividade PHet sobre a Lei de Coulomb utilizando o  OA “Charges and Fields (HTML5)”</vt:lpstr>
      <vt:lpstr>Carga Elétrica</vt:lpstr>
      <vt:lpstr>Apresentação do PowerPoint</vt:lpstr>
      <vt:lpstr>Como as cargas (positiva e negativa) são de naturezas opostas, convencionou-se que as mesmas criariam campo elétrico de maneira contrária, assim, a carga positiva gera um campo de afastamento e a carga negativa gera um campo de aproximação, mas isso não significa dizer que os campo obrigatoriamente afastam (positiva) ou atraem (negativa).</vt:lpstr>
      <vt:lpstr>Linhas de Força (Cargas Opostas)</vt:lpstr>
      <vt:lpstr>Linhas de Força (Cargas Iguais)</vt:lpstr>
      <vt:lpstr>Lei de Coulomb</vt:lpstr>
      <vt:lpstr>Questão 1</vt:lpstr>
      <vt:lpstr>Questão 2</vt:lpstr>
      <vt:lpstr>Questão 3</vt:lpstr>
      <vt:lpstr>Questão 4</vt:lpstr>
      <vt:lpstr>Atividade PHet sobre Potencial Elétrico utilizando o  OA “Charges and Fields (HTML5)”</vt:lpstr>
      <vt:lpstr>Carga Elétrica</vt:lpstr>
      <vt:lpstr>Potencial Elétrico (V) Diferença de potencial (U)</vt:lpstr>
      <vt:lpstr>Apresentação do PowerPoint</vt:lpstr>
      <vt:lpstr>Questão 1</vt:lpstr>
      <vt:lpstr>Questão 2</vt:lpstr>
      <vt:lpstr>Questão 3</vt:lpstr>
      <vt:lpstr>Questão 4</vt:lpstr>
      <vt:lpstr>Atividade PHet sobre a Primeira Lei de Ohm utilizando o OA “Ohm’s Law”</vt:lpstr>
      <vt:lpstr>Resistência elétrica (1ª Lei de Ohm)</vt:lpstr>
      <vt:lpstr>Questão 1</vt:lpstr>
      <vt:lpstr>Questão 2</vt:lpstr>
      <vt:lpstr>Questão 3</vt:lpstr>
      <vt:lpstr>Questão 4</vt:lpstr>
      <vt:lpstr>Questão 5</vt:lpstr>
      <vt:lpstr>Questão 6</vt:lpstr>
      <vt:lpstr>Questão 7</vt:lpstr>
      <vt:lpstr>Atividade PHet sobre a 2ª Lei de Ohm utilizando o OA “Resistance in a Wire (HTML5)”</vt:lpstr>
      <vt:lpstr>Resistência elétrica (2ª Lei de Ohm)</vt:lpstr>
      <vt:lpstr>Questão 1</vt:lpstr>
      <vt:lpstr>Questão 2</vt:lpstr>
      <vt:lpstr>Questão 3</vt:lpstr>
      <vt:lpstr>Questão 4</vt:lpstr>
      <vt:lpstr>Questão 5</vt:lpstr>
      <vt:lpstr>Questão 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Atividade PhET sobre  Eletrodinâmica</dc:title>
  <dc:creator>Osmar Cavalcante</dc:creator>
  <cp:lastModifiedBy>Osmar Cavalcante</cp:lastModifiedBy>
  <cp:revision>2</cp:revision>
  <dcterms:created xsi:type="dcterms:W3CDTF">2018-10-17T13:57:26Z</dcterms:created>
  <dcterms:modified xsi:type="dcterms:W3CDTF">2018-10-17T13:59:59Z</dcterms:modified>
</cp:coreProperties>
</file>